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9"/>
  </p:notesMasterIdLst>
  <p:sldIdLst>
    <p:sldId id="256" r:id="rId2"/>
    <p:sldId id="257" r:id="rId3"/>
    <p:sldId id="273" r:id="rId4"/>
    <p:sldId id="286" r:id="rId5"/>
    <p:sldId id="274" r:id="rId6"/>
    <p:sldId id="288" r:id="rId7"/>
    <p:sldId id="283" r:id="rId8"/>
    <p:sldId id="285" r:id="rId9"/>
    <p:sldId id="287" r:id="rId10"/>
    <p:sldId id="268" r:id="rId11"/>
    <p:sldId id="289" r:id="rId12"/>
    <p:sldId id="293" r:id="rId13"/>
    <p:sldId id="290" r:id="rId14"/>
    <p:sldId id="291" r:id="rId15"/>
    <p:sldId id="292" r:id="rId16"/>
    <p:sldId id="294" r:id="rId17"/>
    <p:sldId id="295"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3ADCB-5423-4FBD-AC15-A4884B3F95BF}" v="11" dt="2022-04-19T07:58:46.1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838" autoAdjust="0"/>
    <p:restoredTop sz="94660"/>
  </p:normalViewPr>
  <p:slideViewPr>
    <p:cSldViewPr snapToGrid="0">
      <p:cViewPr varScale="1">
        <p:scale>
          <a:sx n="110" d="100"/>
          <a:sy n="110" d="100"/>
        </p:scale>
        <p:origin x="558"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greet Verduijn - Meijer" userId="cd503b38-cac4-4972-98dc-ef2411c9b4b8" providerId="ADAL" clId="{2403ADCB-5423-4FBD-AC15-A4884B3F95BF}"/>
    <pc:docChg chg="custSel addSld delSld modSld">
      <pc:chgData name="Margreet Verduijn - Meijer" userId="cd503b38-cac4-4972-98dc-ef2411c9b4b8" providerId="ADAL" clId="{2403ADCB-5423-4FBD-AC15-A4884B3F95BF}" dt="2022-04-19T07:58:46.120" v="312" actId="20577"/>
      <pc:docMkLst>
        <pc:docMk/>
      </pc:docMkLst>
      <pc:sldChg chg="modSp mod">
        <pc:chgData name="Margreet Verduijn - Meijer" userId="cd503b38-cac4-4972-98dc-ef2411c9b4b8" providerId="ADAL" clId="{2403ADCB-5423-4FBD-AC15-A4884B3F95BF}" dt="2022-04-19T07:53:54.482" v="177" actId="255"/>
        <pc:sldMkLst>
          <pc:docMk/>
          <pc:sldMk cId="3663658102" sldId="273"/>
        </pc:sldMkLst>
        <pc:spChg chg="mod">
          <ac:chgData name="Margreet Verduijn - Meijer" userId="cd503b38-cac4-4972-98dc-ef2411c9b4b8" providerId="ADAL" clId="{2403ADCB-5423-4FBD-AC15-A4884B3F95BF}" dt="2022-04-19T07:41:47.355" v="62" actId="20577"/>
          <ac:spMkLst>
            <pc:docMk/>
            <pc:sldMk cId="3663658102" sldId="273"/>
            <ac:spMk id="2" creationId="{FB634590-2F5E-4606-BF85-F1C2B341E5DC}"/>
          </ac:spMkLst>
        </pc:spChg>
        <pc:spChg chg="mod">
          <ac:chgData name="Margreet Verduijn - Meijer" userId="cd503b38-cac4-4972-98dc-ef2411c9b4b8" providerId="ADAL" clId="{2403ADCB-5423-4FBD-AC15-A4884B3F95BF}" dt="2022-04-19T07:53:54.482" v="177" actId="255"/>
          <ac:spMkLst>
            <pc:docMk/>
            <pc:sldMk cId="3663658102" sldId="273"/>
            <ac:spMk id="4" creationId="{638B396B-E574-47E1-B40D-7EB436669662}"/>
          </ac:spMkLst>
        </pc:spChg>
      </pc:sldChg>
      <pc:sldChg chg="addSp modSp mod">
        <pc:chgData name="Margreet Verduijn - Meijer" userId="cd503b38-cac4-4972-98dc-ef2411c9b4b8" providerId="ADAL" clId="{2403ADCB-5423-4FBD-AC15-A4884B3F95BF}" dt="2022-04-19T07:53:32.371" v="176" actId="1076"/>
        <pc:sldMkLst>
          <pc:docMk/>
          <pc:sldMk cId="1543258429" sldId="274"/>
        </pc:sldMkLst>
        <pc:spChg chg="add mod">
          <ac:chgData name="Margreet Verduijn - Meijer" userId="cd503b38-cac4-4972-98dc-ef2411c9b4b8" providerId="ADAL" clId="{2403ADCB-5423-4FBD-AC15-A4884B3F95BF}" dt="2022-04-19T07:53:32.371" v="176" actId="1076"/>
          <ac:spMkLst>
            <pc:docMk/>
            <pc:sldMk cId="1543258429" sldId="274"/>
            <ac:spMk id="3" creationId="{B0B16AC6-571B-46A2-B3A0-A6AFB0ADD475}"/>
          </ac:spMkLst>
        </pc:spChg>
        <pc:spChg chg="mod">
          <ac:chgData name="Margreet Verduijn - Meijer" userId="cd503b38-cac4-4972-98dc-ef2411c9b4b8" providerId="ADAL" clId="{2403ADCB-5423-4FBD-AC15-A4884B3F95BF}" dt="2022-04-19T07:53:29.033" v="175" actId="1076"/>
          <ac:spMkLst>
            <pc:docMk/>
            <pc:sldMk cId="1543258429" sldId="274"/>
            <ac:spMk id="4" creationId="{CD88A103-0D39-4FC6-AE27-2615E7EBD77D}"/>
          </ac:spMkLst>
        </pc:spChg>
      </pc:sldChg>
      <pc:sldChg chg="addSp modSp mod">
        <pc:chgData name="Margreet Verduijn - Meijer" userId="cd503b38-cac4-4972-98dc-ef2411c9b4b8" providerId="ADAL" clId="{2403ADCB-5423-4FBD-AC15-A4884B3F95BF}" dt="2022-04-19T07:58:46.120" v="312" actId="20577"/>
        <pc:sldMkLst>
          <pc:docMk/>
          <pc:sldMk cId="2262242451" sldId="293"/>
        </pc:sldMkLst>
        <pc:spChg chg="add mod">
          <ac:chgData name="Margreet Verduijn - Meijer" userId="cd503b38-cac4-4972-98dc-ef2411c9b4b8" providerId="ADAL" clId="{2403ADCB-5423-4FBD-AC15-A4884B3F95BF}" dt="2022-04-19T07:58:02.989" v="310" actId="20577"/>
          <ac:spMkLst>
            <pc:docMk/>
            <pc:sldMk cId="2262242451" sldId="293"/>
            <ac:spMk id="2" creationId="{548B7640-DDE7-4B14-BD15-0739A2C00711}"/>
          </ac:spMkLst>
        </pc:spChg>
        <pc:spChg chg="mod">
          <ac:chgData name="Margreet Verduijn - Meijer" userId="cd503b38-cac4-4972-98dc-ef2411c9b4b8" providerId="ADAL" clId="{2403ADCB-5423-4FBD-AC15-A4884B3F95BF}" dt="2022-04-19T07:58:46.120" v="312" actId="20577"/>
          <ac:spMkLst>
            <pc:docMk/>
            <pc:sldMk cId="2262242451" sldId="293"/>
            <ac:spMk id="3" creationId="{09C92270-0E9E-4DAD-A9B7-97149108E2F8}"/>
          </ac:spMkLst>
        </pc:spChg>
      </pc:sldChg>
      <pc:sldChg chg="modSp new del mod">
        <pc:chgData name="Margreet Verduijn - Meijer" userId="cd503b38-cac4-4972-98dc-ef2411c9b4b8" providerId="ADAL" clId="{2403ADCB-5423-4FBD-AC15-A4884B3F95BF}" dt="2022-04-19T07:58:22.272" v="311" actId="47"/>
        <pc:sldMkLst>
          <pc:docMk/>
          <pc:sldMk cId="4047592594" sldId="296"/>
        </pc:sldMkLst>
        <pc:spChg chg="mod">
          <ac:chgData name="Margreet Verduijn - Meijer" userId="cd503b38-cac4-4972-98dc-ef2411c9b4b8" providerId="ADAL" clId="{2403ADCB-5423-4FBD-AC15-A4884B3F95BF}" dt="2022-04-19T07:51:39.069" v="116" actId="20577"/>
          <ac:spMkLst>
            <pc:docMk/>
            <pc:sldMk cId="4047592594" sldId="296"/>
            <ac:spMk id="2" creationId="{97CEF3C8-962A-4B4B-BF79-2BE3ED0303C4}"/>
          </ac:spMkLst>
        </pc:spChg>
        <pc:spChg chg="mod">
          <ac:chgData name="Margreet Verduijn - Meijer" userId="cd503b38-cac4-4972-98dc-ef2411c9b4b8" providerId="ADAL" clId="{2403ADCB-5423-4FBD-AC15-A4884B3F95BF}" dt="2022-04-19T07:55:17.525" v="181" actId="3626"/>
          <ac:spMkLst>
            <pc:docMk/>
            <pc:sldMk cId="4047592594" sldId="296"/>
            <ac:spMk id="3" creationId="{3A6B2CF3-E4D1-463C-A89D-9F9737628FED}"/>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png"/></Relationships>
</file>

<file path=ppt/diagrams/_rels/drawing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sv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CCFE6F-84FA-4FD6-99BB-2BEC0C447999}"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90A3A982-F3F9-4516-9B58-49487AD63673}">
      <dgm:prSet/>
      <dgm:spPr/>
      <dgm:t>
        <a:bodyPr/>
        <a:lstStyle/>
        <a:p>
          <a:pPr>
            <a:lnSpc>
              <a:spcPct val="100000"/>
            </a:lnSpc>
          </a:pPr>
          <a:r>
            <a:rPr lang="nl-NL" dirty="0">
              <a:solidFill>
                <a:schemeClr val="accent2">
                  <a:lumMod val="50000"/>
                </a:schemeClr>
              </a:solidFill>
            </a:rPr>
            <a:t>Wat doe jij al aan begeleiding t.a.v. de principes van doelbewuste oefening?  </a:t>
          </a:r>
          <a:endParaRPr lang="en-US" dirty="0">
            <a:solidFill>
              <a:schemeClr val="accent2">
                <a:lumMod val="50000"/>
              </a:schemeClr>
            </a:solidFill>
          </a:endParaRPr>
        </a:p>
      </dgm:t>
    </dgm:pt>
    <dgm:pt modelId="{CBC7F5AE-A065-4622-B897-FD985EA68EF2}" type="parTrans" cxnId="{1A9BF90F-AEE4-4E69-A227-8AF14DFFF057}">
      <dgm:prSet/>
      <dgm:spPr/>
      <dgm:t>
        <a:bodyPr/>
        <a:lstStyle/>
        <a:p>
          <a:endParaRPr lang="en-US">
            <a:solidFill>
              <a:schemeClr val="accent2">
                <a:lumMod val="50000"/>
              </a:schemeClr>
            </a:solidFill>
          </a:endParaRPr>
        </a:p>
      </dgm:t>
    </dgm:pt>
    <dgm:pt modelId="{82F071E9-BDDE-46E1-BAF1-C05F6CA75AB1}" type="sibTrans" cxnId="{1A9BF90F-AEE4-4E69-A227-8AF14DFFF057}">
      <dgm:prSet/>
      <dgm:spPr/>
      <dgm:t>
        <a:bodyPr/>
        <a:lstStyle/>
        <a:p>
          <a:endParaRPr lang="en-US">
            <a:solidFill>
              <a:schemeClr val="accent2">
                <a:lumMod val="50000"/>
              </a:schemeClr>
            </a:solidFill>
          </a:endParaRPr>
        </a:p>
      </dgm:t>
    </dgm:pt>
    <dgm:pt modelId="{C184F6A3-3A3A-40B2-B1E3-467B612CF6C3}">
      <dgm:prSet/>
      <dgm:spPr/>
      <dgm:t>
        <a:bodyPr/>
        <a:lstStyle/>
        <a:p>
          <a:pPr>
            <a:lnSpc>
              <a:spcPct val="100000"/>
            </a:lnSpc>
          </a:pPr>
          <a:r>
            <a:rPr lang="nl-NL" dirty="0">
              <a:solidFill>
                <a:schemeClr val="accent2">
                  <a:lumMod val="50000"/>
                </a:schemeClr>
              </a:solidFill>
            </a:rPr>
            <a:t>Waar zou je nog meer aandacht aan kunnen geven? </a:t>
          </a:r>
          <a:endParaRPr lang="en-US" dirty="0">
            <a:solidFill>
              <a:schemeClr val="accent2">
                <a:lumMod val="50000"/>
              </a:schemeClr>
            </a:solidFill>
          </a:endParaRPr>
        </a:p>
      </dgm:t>
    </dgm:pt>
    <dgm:pt modelId="{1E088916-D3AA-4AD0-A79E-050E17DD5A51}" type="parTrans" cxnId="{C56CA89B-6923-4535-B908-F9EFA8B19C7E}">
      <dgm:prSet/>
      <dgm:spPr/>
      <dgm:t>
        <a:bodyPr/>
        <a:lstStyle/>
        <a:p>
          <a:endParaRPr lang="en-US">
            <a:solidFill>
              <a:schemeClr val="accent2">
                <a:lumMod val="50000"/>
              </a:schemeClr>
            </a:solidFill>
          </a:endParaRPr>
        </a:p>
      </dgm:t>
    </dgm:pt>
    <dgm:pt modelId="{4BE3D406-F0DC-4974-9E4D-190A236DE4D2}" type="sibTrans" cxnId="{C56CA89B-6923-4535-B908-F9EFA8B19C7E}">
      <dgm:prSet/>
      <dgm:spPr/>
      <dgm:t>
        <a:bodyPr/>
        <a:lstStyle/>
        <a:p>
          <a:endParaRPr lang="en-US">
            <a:solidFill>
              <a:schemeClr val="accent2">
                <a:lumMod val="50000"/>
              </a:schemeClr>
            </a:solidFill>
          </a:endParaRPr>
        </a:p>
      </dgm:t>
    </dgm:pt>
    <dgm:pt modelId="{C8948ABD-BF9B-40F4-A2D3-F1927BB73468}" type="pres">
      <dgm:prSet presAssocID="{B0CCFE6F-84FA-4FD6-99BB-2BEC0C447999}" presName="root" presStyleCnt="0">
        <dgm:presLayoutVars>
          <dgm:dir/>
          <dgm:resizeHandles val="exact"/>
        </dgm:presLayoutVars>
      </dgm:prSet>
      <dgm:spPr/>
    </dgm:pt>
    <dgm:pt modelId="{E075FB26-7E64-469D-ABE5-AF1AD7A933C5}" type="pres">
      <dgm:prSet presAssocID="{90A3A982-F3F9-4516-9B58-49487AD63673}" presName="compNode" presStyleCnt="0"/>
      <dgm:spPr/>
    </dgm:pt>
    <dgm:pt modelId="{0056DCB1-3E5D-4027-8A99-39040F25C353}" type="pres">
      <dgm:prSet presAssocID="{90A3A982-F3F9-4516-9B58-49487AD63673}" presName="bgRect" presStyleLbl="bgShp" presStyleIdx="0" presStyleCnt="2" custLinFactNeighborY="-946"/>
      <dgm:spPr/>
    </dgm:pt>
    <dgm:pt modelId="{BE312FF7-4C3A-44FD-B293-060E2274B283}" type="pres">
      <dgm:prSet presAssocID="{90A3A982-F3F9-4516-9B58-49487AD63673}"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Roos met effen opvulling"/>
        </a:ext>
      </dgm:extLst>
    </dgm:pt>
    <dgm:pt modelId="{67931CA2-E845-4D88-9F7A-0696F17680AF}" type="pres">
      <dgm:prSet presAssocID="{90A3A982-F3F9-4516-9B58-49487AD63673}" presName="spaceRect" presStyleCnt="0"/>
      <dgm:spPr/>
    </dgm:pt>
    <dgm:pt modelId="{57536582-54B5-4DE5-A4E9-B661939AA2FB}" type="pres">
      <dgm:prSet presAssocID="{90A3A982-F3F9-4516-9B58-49487AD63673}" presName="parTx" presStyleLbl="revTx" presStyleIdx="0" presStyleCnt="2">
        <dgm:presLayoutVars>
          <dgm:chMax val="0"/>
          <dgm:chPref val="0"/>
        </dgm:presLayoutVars>
      </dgm:prSet>
      <dgm:spPr/>
    </dgm:pt>
    <dgm:pt modelId="{709A6798-D437-417F-A849-3FA2E8D4318C}" type="pres">
      <dgm:prSet presAssocID="{82F071E9-BDDE-46E1-BAF1-C05F6CA75AB1}" presName="sibTrans" presStyleCnt="0"/>
      <dgm:spPr/>
    </dgm:pt>
    <dgm:pt modelId="{CCE997A7-01BD-485C-AD92-9DBB0DFB6B2C}" type="pres">
      <dgm:prSet presAssocID="{C184F6A3-3A3A-40B2-B1E3-467B612CF6C3}" presName="compNode" presStyleCnt="0"/>
      <dgm:spPr/>
    </dgm:pt>
    <dgm:pt modelId="{91137094-2157-405F-AA1D-8215DF5169C7}" type="pres">
      <dgm:prSet presAssocID="{C184F6A3-3A3A-40B2-B1E3-467B612CF6C3}" presName="bgRect" presStyleLbl="bgShp" presStyleIdx="1" presStyleCnt="2"/>
      <dgm:spPr/>
    </dgm:pt>
    <dgm:pt modelId="{64BBE9A0-BE0F-471A-A231-137EBB09C0B6}" type="pres">
      <dgm:prSet presAssocID="{C184F6A3-3A3A-40B2-B1E3-467B612CF6C3}" presName="iconRect" presStyleLbl="node1" presStyleIdx="1" presStyleCnt="2"/>
      <dgm:spPr>
        <a:blipFill>
          <a:blip xmlns:r="http://schemas.openxmlformats.org/officeDocument/2006/relationships" r:embed="rId1">
            <a:extLst>
              <a:ext uri="{96DAC541-7B7A-43D3-8B79-37D633B846F1}">
                <asvg:svgBlip xmlns:asvg="http://schemas.microsoft.com/office/drawing/2016/SVG/main" r:embed="rId3"/>
              </a:ext>
            </a:extLst>
          </a:blip>
          <a:srcRect/>
          <a:stretch>
            <a:fillRect/>
          </a:stretch>
        </a:blipFill>
      </dgm:spPr>
      <dgm:extLst>
        <a:ext uri="{E40237B7-FDA0-4F09-8148-C483321AD2D9}">
          <dgm14:cNvPr xmlns:dgm14="http://schemas.microsoft.com/office/drawing/2010/diagram" id="0" name="" descr="Roos met effen opvulling"/>
        </a:ext>
      </dgm:extLst>
    </dgm:pt>
    <dgm:pt modelId="{BFBC1BBD-99FE-4E2E-970A-FC22AD72C331}" type="pres">
      <dgm:prSet presAssocID="{C184F6A3-3A3A-40B2-B1E3-467B612CF6C3}" presName="spaceRect" presStyleCnt="0"/>
      <dgm:spPr/>
    </dgm:pt>
    <dgm:pt modelId="{7FD53459-0303-4F2A-A385-07EA1145FD00}" type="pres">
      <dgm:prSet presAssocID="{C184F6A3-3A3A-40B2-B1E3-467B612CF6C3}" presName="parTx" presStyleLbl="revTx" presStyleIdx="1" presStyleCnt="2">
        <dgm:presLayoutVars>
          <dgm:chMax val="0"/>
          <dgm:chPref val="0"/>
        </dgm:presLayoutVars>
      </dgm:prSet>
      <dgm:spPr/>
    </dgm:pt>
  </dgm:ptLst>
  <dgm:cxnLst>
    <dgm:cxn modelId="{1A9BF90F-AEE4-4E69-A227-8AF14DFFF057}" srcId="{B0CCFE6F-84FA-4FD6-99BB-2BEC0C447999}" destId="{90A3A982-F3F9-4516-9B58-49487AD63673}" srcOrd="0" destOrd="0" parTransId="{CBC7F5AE-A065-4622-B897-FD985EA68EF2}" sibTransId="{82F071E9-BDDE-46E1-BAF1-C05F6CA75AB1}"/>
    <dgm:cxn modelId="{8B57D548-F54F-41AE-BE83-74AF8B19A722}" type="presOf" srcId="{C184F6A3-3A3A-40B2-B1E3-467B612CF6C3}" destId="{7FD53459-0303-4F2A-A385-07EA1145FD00}" srcOrd="0" destOrd="0" presId="urn:microsoft.com/office/officeart/2018/2/layout/IconVerticalSolidList"/>
    <dgm:cxn modelId="{C56CA89B-6923-4535-B908-F9EFA8B19C7E}" srcId="{B0CCFE6F-84FA-4FD6-99BB-2BEC0C447999}" destId="{C184F6A3-3A3A-40B2-B1E3-467B612CF6C3}" srcOrd="1" destOrd="0" parTransId="{1E088916-D3AA-4AD0-A79E-050E17DD5A51}" sibTransId="{4BE3D406-F0DC-4974-9E4D-190A236DE4D2}"/>
    <dgm:cxn modelId="{BCAD349F-2210-42C0-BEFA-63C5C144A17C}" type="presOf" srcId="{90A3A982-F3F9-4516-9B58-49487AD63673}" destId="{57536582-54B5-4DE5-A4E9-B661939AA2FB}" srcOrd="0" destOrd="0" presId="urn:microsoft.com/office/officeart/2018/2/layout/IconVerticalSolidList"/>
    <dgm:cxn modelId="{A54186A3-A28F-4F36-8F6E-962960562BE5}" type="presOf" srcId="{B0CCFE6F-84FA-4FD6-99BB-2BEC0C447999}" destId="{C8948ABD-BF9B-40F4-A2D3-F1927BB73468}" srcOrd="0" destOrd="0" presId="urn:microsoft.com/office/officeart/2018/2/layout/IconVerticalSolidList"/>
    <dgm:cxn modelId="{A798DF73-3102-4D39-8356-F5D750E1B58B}" type="presParOf" srcId="{C8948ABD-BF9B-40F4-A2D3-F1927BB73468}" destId="{E075FB26-7E64-469D-ABE5-AF1AD7A933C5}" srcOrd="0" destOrd="0" presId="urn:microsoft.com/office/officeart/2018/2/layout/IconVerticalSolidList"/>
    <dgm:cxn modelId="{E84DCBB3-71ED-40E4-AC22-FAC52F1ED167}" type="presParOf" srcId="{E075FB26-7E64-469D-ABE5-AF1AD7A933C5}" destId="{0056DCB1-3E5D-4027-8A99-39040F25C353}" srcOrd="0" destOrd="0" presId="urn:microsoft.com/office/officeart/2018/2/layout/IconVerticalSolidList"/>
    <dgm:cxn modelId="{7DAFD775-F6EC-4B68-8450-316F5D4AF485}" type="presParOf" srcId="{E075FB26-7E64-469D-ABE5-AF1AD7A933C5}" destId="{BE312FF7-4C3A-44FD-B293-060E2274B283}" srcOrd="1" destOrd="0" presId="urn:microsoft.com/office/officeart/2018/2/layout/IconVerticalSolidList"/>
    <dgm:cxn modelId="{E6CFA4FC-5ED4-4A15-A346-0002A478D861}" type="presParOf" srcId="{E075FB26-7E64-469D-ABE5-AF1AD7A933C5}" destId="{67931CA2-E845-4D88-9F7A-0696F17680AF}" srcOrd="2" destOrd="0" presId="urn:microsoft.com/office/officeart/2018/2/layout/IconVerticalSolidList"/>
    <dgm:cxn modelId="{05B2F502-14D3-4F4B-8B77-BF16B6377597}" type="presParOf" srcId="{E075FB26-7E64-469D-ABE5-AF1AD7A933C5}" destId="{57536582-54B5-4DE5-A4E9-B661939AA2FB}" srcOrd="3" destOrd="0" presId="urn:microsoft.com/office/officeart/2018/2/layout/IconVerticalSolidList"/>
    <dgm:cxn modelId="{5D72ED41-7CB4-46BD-B3FC-239EC55EA654}" type="presParOf" srcId="{C8948ABD-BF9B-40F4-A2D3-F1927BB73468}" destId="{709A6798-D437-417F-A849-3FA2E8D4318C}" srcOrd="1" destOrd="0" presId="urn:microsoft.com/office/officeart/2018/2/layout/IconVerticalSolidList"/>
    <dgm:cxn modelId="{5EE772F3-CDA8-4827-AE43-DA7D90B3E513}" type="presParOf" srcId="{C8948ABD-BF9B-40F4-A2D3-F1927BB73468}" destId="{CCE997A7-01BD-485C-AD92-9DBB0DFB6B2C}" srcOrd="2" destOrd="0" presId="urn:microsoft.com/office/officeart/2018/2/layout/IconVerticalSolidList"/>
    <dgm:cxn modelId="{61F75DFB-023A-40D6-874F-9A5C19029188}" type="presParOf" srcId="{CCE997A7-01BD-485C-AD92-9DBB0DFB6B2C}" destId="{91137094-2157-405F-AA1D-8215DF5169C7}" srcOrd="0" destOrd="0" presId="urn:microsoft.com/office/officeart/2018/2/layout/IconVerticalSolidList"/>
    <dgm:cxn modelId="{36210664-D196-45B6-B8D6-DBE6EC4436D2}" type="presParOf" srcId="{CCE997A7-01BD-485C-AD92-9DBB0DFB6B2C}" destId="{64BBE9A0-BE0F-471A-A231-137EBB09C0B6}" srcOrd="1" destOrd="0" presId="urn:microsoft.com/office/officeart/2018/2/layout/IconVerticalSolidList"/>
    <dgm:cxn modelId="{5C6642BB-C723-41CC-8EF7-E56C0F1034DD}" type="presParOf" srcId="{CCE997A7-01BD-485C-AD92-9DBB0DFB6B2C}" destId="{BFBC1BBD-99FE-4E2E-970A-FC22AD72C331}" srcOrd="2" destOrd="0" presId="urn:microsoft.com/office/officeart/2018/2/layout/IconVerticalSolidList"/>
    <dgm:cxn modelId="{CA514EE6-5E79-4B44-AF34-504CFC35BDAA}" type="presParOf" srcId="{CCE997A7-01BD-485C-AD92-9DBB0DFB6B2C}" destId="{7FD53459-0303-4F2A-A385-07EA1145FD0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EB643A-AED1-42F6-96BC-5A579CFFA1F3}"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D1A5AF5E-19E8-440B-A52F-03F4737A9BE9}">
      <dgm:prSet custT="1"/>
      <dgm:spPr/>
      <dgm:t>
        <a:bodyPr/>
        <a:lstStyle/>
        <a:p>
          <a:r>
            <a:rPr lang="nl-NL" sz="2100" dirty="0"/>
            <a:t>Welke tip pas je al toe? </a:t>
          </a:r>
          <a:endParaRPr lang="en-US" sz="2100" dirty="0"/>
        </a:p>
      </dgm:t>
    </dgm:pt>
    <dgm:pt modelId="{2DA76924-88E6-4674-A69C-7A26BA290B8E}" type="parTrans" cxnId="{C5BD02F9-CCD4-4954-A050-55CC4F31E34D}">
      <dgm:prSet/>
      <dgm:spPr/>
      <dgm:t>
        <a:bodyPr/>
        <a:lstStyle/>
        <a:p>
          <a:endParaRPr lang="en-US"/>
        </a:p>
      </dgm:t>
    </dgm:pt>
    <dgm:pt modelId="{18F5166A-62A0-40A5-88B4-747B08098592}" type="sibTrans" cxnId="{C5BD02F9-CCD4-4954-A050-55CC4F31E34D}">
      <dgm:prSet/>
      <dgm:spPr/>
      <dgm:t>
        <a:bodyPr/>
        <a:lstStyle/>
        <a:p>
          <a:endParaRPr lang="en-US"/>
        </a:p>
      </dgm:t>
    </dgm:pt>
    <dgm:pt modelId="{40EE6C17-FB04-442E-BFE8-D760883304F8}">
      <dgm:prSet custT="1"/>
      <dgm:spPr/>
      <dgm:t>
        <a:bodyPr/>
        <a:lstStyle/>
        <a:p>
          <a:r>
            <a:rPr lang="nl-NL" sz="2100"/>
            <a:t>Welke tip is nieuw voor je en zou je direct gebruiken? </a:t>
          </a:r>
          <a:endParaRPr lang="en-US" sz="2100"/>
        </a:p>
      </dgm:t>
    </dgm:pt>
    <dgm:pt modelId="{E9787B60-D2F5-47A3-811F-35EA25B426B7}" type="parTrans" cxnId="{274A14F8-8481-4033-9EB4-783308A4F37F}">
      <dgm:prSet/>
      <dgm:spPr/>
      <dgm:t>
        <a:bodyPr/>
        <a:lstStyle/>
        <a:p>
          <a:endParaRPr lang="en-US"/>
        </a:p>
      </dgm:t>
    </dgm:pt>
    <dgm:pt modelId="{2E37C247-CAFD-4C83-995B-582863A7AE82}" type="sibTrans" cxnId="{274A14F8-8481-4033-9EB4-783308A4F37F}">
      <dgm:prSet/>
      <dgm:spPr/>
      <dgm:t>
        <a:bodyPr/>
        <a:lstStyle/>
        <a:p>
          <a:endParaRPr lang="en-US"/>
        </a:p>
      </dgm:t>
    </dgm:pt>
    <dgm:pt modelId="{BA81A0F3-9D14-4EB4-983D-751D93C0954E}">
      <dgm:prSet custT="1"/>
      <dgm:spPr/>
      <dgm:t>
        <a:bodyPr/>
        <a:lstStyle/>
        <a:p>
          <a:r>
            <a:rPr lang="nl-NL" sz="2100" dirty="0"/>
            <a:t>Bij welke tip zou je ondersteund willen worden? En hoe?  </a:t>
          </a:r>
          <a:endParaRPr lang="en-US" sz="2100" dirty="0"/>
        </a:p>
      </dgm:t>
    </dgm:pt>
    <dgm:pt modelId="{E1A8D371-02FC-48C6-A293-A06666C683DE}" type="parTrans" cxnId="{918199D4-6D64-4FDB-8E2C-16CDC4F1A22A}">
      <dgm:prSet/>
      <dgm:spPr/>
      <dgm:t>
        <a:bodyPr/>
        <a:lstStyle/>
        <a:p>
          <a:endParaRPr lang="en-US"/>
        </a:p>
      </dgm:t>
    </dgm:pt>
    <dgm:pt modelId="{D5BEA3E3-3E0B-4C5F-A4E7-5812E234EAAE}" type="sibTrans" cxnId="{918199D4-6D64-4FDB-8E2C-16CDC4F1A22A}">
      <dgm:prSet/>
      <dgm:spPr/>
      <dgm:t>
        <a:bodyPr/>
        <a:lstStyle/>
        <a:p>
          <a:endParaRPr lang="en-US"/>
        </a:p>
      </dgm:t>
    </dgm:pt>
    <dgm:pt modelId="{09F972A2-F964-488E-A30A-0279AB500646}">
      <dgm:prSet custT="1"/>
      <dgm:spPr/>
      <dgm:t>
        <a:bodyPr/>
        <a:lstStyle/>
        <a:p>
          <a:r>
            <a:rPr lang="nl-NL" sz="2100" dirty="0"/>
            <a:t>Welke tip mis je? </a:t>
          </a:r>
          <a:endParaRPr lang="en-US" sz="2100" dirty="0"/>
        </a:p>
      </dgm:t>
    </dgm:pt>
    <dgm:pt modelId="{6F76115A-04D2-4B3F-AAB8-13D00206FB59}" type="parTrans" cxnId="{3791B6B8-E88F-45B5-B60C-FBC5F388883B}">
      <dgm:prSet/>
      <dgm:spPr/>
      <dgm:t>
        <a:bodyPr/>
        <a:lstStyle/>
        <a:p>
          <a:endParaRPr lang="en-US"/>
        </a:p>
      </dgm:t>
    </dgm:pt>
    <dgm:pt modelId="{4921426A-118E-447F-8213-F3018E4AB39A}" type="sibTrans" cxnId="{3791B6B8-E88F-45B5-B60C-FBC5F388883B}">
      <dgm:prSet/>
      <dgm:spPr/>
      <dgm:t>
        <a:bodyPr/>
        <a:lstStyle/>
        <a:p>
          <a:endParaRPr lang="en-US"/>
        </a:p>
      </dgm:t>
    </dgm:pt>
    <dgm:pt modelId="{7E5BD126-58D2-4E5C-8950-6EE3F4C5B896}" type="pres">
      <dgm:prSet presAssocID="{8AEB643A-AED1-42F6-96BC-5A579CFFA1F3}" presName="linear" presStyleCnt="0">
        <dgm:presLayoutVars>
          <dgm:animLvl val="lvl"/>
          <dgm:resizeHandles val="exact"/>
        </dgm:presLayoutVars>
      </dgm:prSet>
      <dgm:spPr/>
    </dgm:pt>
    <dgm:pt modelId="{63656342-896F-43FE-92B6-868E7E7436A6}" type="pres">
      <dgm:prSet presAssocID="{D1A5AF5E-19E8-440B-A52F-03F4737A9BE9}" presName="parentText" presStyleLbl="node1" presStyleIdx="0" presStyleCnt="4">
        <dgm:presLayoutVars>
          <dgm:chMax val="0"/>
          <dgm:bulletEnabled val="1"/>
        </dgm:presLayoutVars>
      </dgm:prSet>
      <dgm:spPr/>
    </dgm:pt>
    <dgm:pt modelId="{274A54D6-B9C0-4EC7-8707-D9849FAA80CA}" type="pres">
      <dgm:prSet presAssocID="{18F5166A-62A0-40A5-88B4-747B08098592}" presName="spacer" presStyleCnt="0"/>
      <dgm:spPr/>
    </dgm:pt>
    <dgm:pt modelId="{D2C796B5-837F-4502-8387-85ACD75B1EB6}" type="pres">
      <dgm:prSet presAssocID="{40EE6C17-FB04-442E-BFE8-D760883304F8}" presName="parentText" presStyleLbl="node1" presStyleIdx="1" presStyleCnt="4">
        <dgm:presLayoutVars>
          <dgm:chMax val="0"/>
          <dgm:bulletEnabled val="1"/>
        </dgm:presLayoutVars>
      </dgm:prSet>
      <dgm:spPr/>
    </dgm:pt>
    <dgm:pt modelId="{3DAF9674-806E-46F3-9C23-2875E3B5157F}" type="pres">
      <dgm:prSet presAssocID="{2E37C247-CAFD-4C83-995B-582863A7AE82}" presName="spacer" presStyleCnt="0"/>
      <dgm:spPr/>
    </dgm:pt>
    <dgm:pt modelId="{74343AE4-54B3-438A-A113-52BE1FE46E2C}" type="pres">
      <dgm:prSet presAssocID="{BA81A0F3-9D14-4EB4-983D-751D93C0954E}" presName="parentText" presStyleLbl="node1" presStyleIdx="2" presStyleCnt="4">
        <dgm:presLayoutVars>
          <dgm:chMax val="0"/>
          <dgm:bulletEnabled val="1"/>
        </dgm:presLayoutVars>
      </dgm:prSet>
      <dgm:spPr/>
    </dgm:pt>
    <dgm:pt modelId="{3EBBB93D-CEF1-44AE-8A0D-E276C7E01180}" type="pres">
      <dgm:prSet presAssocID="{D5BEA3E3-3E0B-4C5F-A4E7-5812E234EAAE}" presName="spacer" presStyleCnt="0"/>
      <dgm:spPr/>
    </dgm:pt>
    <dgm:pt modelId="{50CB74D0-6480-4CBA-9C1F-E62C004F91C5}" type="pres">
      <dgm:prSet presAssocID="{09F972A2-F964-488E-A30A-0279AB500646}" presName="parentText" presStyleLbl="node1" presStyleIdx="3" presStyleCnt="4">
        <dgm:presLayoutVars>
          <dgm:chMax val="0"/>
          <dgm:bulletEnabled val="1"/>
        </dgm:presLayoutVars>
      </dgm:prSet>
      <dgm:spPr/>
    </dgm:pt>
  </dgm:ptLst>
  <dgm:cxnLst>
    <dgm:cxn modelId="{2DFFDC08-5774-4F48-BBF9-6BC47AB4E1A0}" type="presOf" srcId="{D1A5AF5E-19E8-440B-A52F-03F4737A9BE9}" destId="{63656342-896F-43FE-92B6-868E7E7436A6}" srcOrd="0" destOrd="0" presId="urn:microsoft.com/office/officeart/2005/8/layout/vList2"/>
    <dgm:cxn modelId="{FF187313-389D-4D01-B739-417FA2E2DDFC}" type="presOf" srcId="{BA81A0F3-9D14-4EB4-983D-751D93C0954E}" destId="{74343AE4-54B3-438A-A113-52BE1FE46E2C}" srcOrd="0" destOrd="0" presId="urn:microsoft.com/office/officeart/2005/8/layout/vList2"/>
    <dgm:cxn modelId="{5C51BF40-E54D-4682-A57A-8C61111DC3F7}" type="presOf" srcId="{8AEB643A-AED1-42F6-96BC-5A579CFFA1F3}" destId="{7E5BD126-58D2-4E5C-8950-6EE3F4C5B896}" srcOrd="0" destOrd="0" presId="urn:microsoft.com/office/officeart/2005/8/layout/vList2"/>
    <dgm:cxn modelId="{3A241183-D411-4302-9DE1-7F359FE0263F}" type="presOf" srcId="{09F972A2-F964-488E-A30A-0279AB500646}" destId="{50CB74D0-6480-4CBA-9C1F-E62C004F91C5}" srcOrd="0" destOrd="0" presId="urn:microsoft.com/office/officeart/2005/8/layout/vList2"/>
    <dgm:cxn modelId="{3791B6B8-E88F-45B5-B60C-FBC5F388883B}" srcId="{8AEB643A-AED1-42F6-96BC-5A579CFFA1F3}" destId="{09F972A2-F964-488E-A30A-0279AB500646}" srcOrd="3" destOrd="0" parTransId="{6F76115A-04D2-4B3F-AAB8-13D00206FB59}" sibTransId="{4921426A-118E-447F-8213-F3018E4AB39A}"/>
    <dgm:cxn modelId="{918199D4-6D64-4FDB-8E2C-16CDC4F1A22A}" srcId="{8AEB643A-AED1-42F6-96BC-5A579CFFA1F3}" destId="{BA81A0F3-9D14-4EB4-983D-751D93C0954E}" srcOrd="2" destOrd="0" parTransId="{E1A8D371-02FC-48C6-A293-A06666C683DE}" sibTransId="{D5BEA3E3-3E0B-4C5F-A4E7-5812E234EAAE}"/>
    <dgm:cxn modelId="{88B017EE-056D-49AE-99B0-FFDAB7F1D085}" type="presOf" srcId="{40EE6C17-FB04-442E-BFE8-D760883304F8}" destId="{D2C796B5-837F-4502-8387-85ACD75B1EB6}" srcOrd="0" destOrd="0" presId="urn:microsoft.com/office/officeart/2005/8/layout/vList2"/>
    <dgm:cxn modelId="{274A14F8-8481-4033-9EB4-783308A4F37F}" srcId="{8AEB643A-AED1-42F6-96BC-5A579CFFA1F3}" destId="{40EE6C17-FB04-442E-BFE8-D760883304F8}" srcOrd="1" destOrd="0" parTransId="{E9787B60-D2F5-47A3-811F-35EA25B426B7}" sibTransId="{2E37C247-CAFD-4C83-995B-582863A7AE82}"/>
    <dgm:cxn modelId="{C5BD02F9-CCD4-4954-A050-55CC4F31E34D}" srcId="{8AEB643A-AED1-42F6-96BC-5A579CFFA1F3}" destId="{D1A5AF5E-19E8-440B-A52F-03F4737A9BE9}" srcOrd="0" destOrd="0" parTransId="{2DA76924-88E6-4674-A69C-7A26BA290B8E}" sibTransId="{18F5166A-62A0-40A5-88B4-747B08098592}"/>
    <dgm:cxn modelId="{E21338DF-B487-4C8D-B172-20D7D5C46A4B}" type="presParOf" srcId="{7E5BD126-58D2-4E5C-8950-6EE3F4C5B896}" destId="{63656342-896F-43FE-92B6-868E7E7436A6}" srcOrd="0" destOrd="0" presId="urn:microsoft.com/office/officeart/2005/8/layout/vList2"/>
    <dgm:cxn modelId="{D2105618-4E50-4804-9206-C6EBD2D13A3C}" type="presParOf" srcId="{7E5BD126-58D2-4E5C-8950-6EE3F4C5B896}" destId="{274A54D6-B9C0-4EC7-8707-D9849FAA80CA}" srcOrd="1" destOrd="0" presId="urn:microsoft.com/office/officeart/2005/8/layout/vList2"/>
    <dgm:cxn modelId="{E127BA80-AA07-4B43-8E9E-57710251BD5C}" type="presParOf" srcId="{7E5BD126-58D2-4E5C-8950-6EE3F4C5B896}" destId="{D2C796B5-837F-4502-8387-85ACD75B1EB6}" srcOrd="2" destOrd="0" presId="urn:microsoft.com/office/officeart/2005/8/layout/vList2"/>
    <dgm:cxn modelId="{CBCEE2DF-2437-4A02-8646-54811C89A505}" type="presParOf" srcId="{7E5BD126-58D2-4E5C-8950-6EE3F4C5B896}" destId="{3DAF9674-806E-46F3-9C23-2875E3B5157F}" srcOrd="3" destOrd="0" presId="urn:microsoft.com/office/officeart/2005/8/layout/vList2"/>
    <dgm:cxn modelId="{DDB50602-9152-495E-9C2B-4610708F2272}" type="presParOf" srcId="{7E5BD126-58D2-4E5C-8950-6EE3F4C5B896}" destId="{74343AE4-54B3-438A-A113-52BE1FE46E2C}" srcOrd="4" destOrd="0" presId="urn:microsoft.com/office/officeart/2005/8/layout/vList2"/>
    <dgm:cxn modelId="{3223353D-B440-4BA8-A0C3-1F97743E0094}" type="presParOf" srcId="{7E5BD126-58D2-4E5C-8950-6EE3F4C5B896}" destId="{3EBBB93D-CEF1-44AE-8A0D-E276C7E01180}" srcOrd="5" destOrd="0" presId="urn:microsoft.com/office/officeart/2005/8/layout/vList2"/>
    <dgm:cxn modelId="{D6674D0C-0F7A-43E8-ACFF-DE220F928246}" type="presParOf" srcId="{7E5BD126-58D2-4E5C-8950-6EE3F4C5B896}" destId="{50CB74D0-6480-4CBA-9C1F-E62C004F91C5}"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56DCB1-3E5D-4027-8A99-39040F25C353}">
      <dsp:nvSpPr>
        <dsp:cNvPr id="0" name=""/>
        <dsp:cNvSpPr/>
      </dsp:nvSpPr>
      <dsp:spPr>
        <a:xfrm>
          <a:off x="0" y="524832"/>
          <a:ext cx="5828071" cy="9861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E312FF7-4C3A-44FD-B293-060E2274B283}">
      <dsp:nvSpPr>
        <dsp:cNvPr id="0" name=""/>
        <dsp:cNvSpPr/>
      </dsp:nvSpPr>
      <dsp:spPr>
        <a:xfrm>
          <a:off x="298308" y="756044"/>
          <a:ext cx="542379" cy="542379"/>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536582-54B5-4DE5-A4E9-B661939AA2FB}">
      <dsp:nvSpPr>
        <dsp:cNvPr id="0" name=""/>
        <dsp:cNvSpPr/>
      </dsp:nvSpPr>
      <dsp:spPr>
        <a:xfrm>
          <a:off x="1138997" y="534161"/>
          <a:ext cx="4689073" cy="98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67" tIns="104367" rIns="104367" bIns="104367" numCol="1" spcCol="1270" anchor="ctr" anchorCtr="0">
          <a:noAutofit/>
        </a:bodyPr>
        <a:lstStyle/>
        <a:p>
          <a:pPr marL="0" lvl="0" indent="0" algn="l" defTabSz="889000">
            <a:lnSpc>
              <a:spcPct val="100000"/>
            </a:lnSpc>
            <a:spcBef>
              <a:spcPct val="0"/>
            </a:spcBef>
            <a:spcAft>
              <a:spcPct val="35000"/>
            </a:spcAft>
            <a:buNone/>
          </a:pPr>
          <a:r>
            <a:rPr lang="nl-NL" sz="2000" kern="1200" dirty="0">
              <a:solidFill>
                <a:schemeClr val="accent2">
                  <a:lumMod val="50000"/>
                </a:schemeClr>
              </a:solidFill>
            </a:rPr>
            <a:t>Wat doe jij al aan begeleiding t.a.v. de principes van doelbewuste oefening?  </a:t>
          </a:r>
          <a:endParaRPr lang="en-US" sz="2000" kern="1200" dirty="0">
            <a:solidFill>
              <a:schemeClr val="accent2">
                <a:lumMod val="50000"/>
              </a:schemeClr>
            </a:solidFill>
          </a:endParaRPr>
        </a:p>
      </dsp:txBody>
      <dsp:txXfrm>
        <a:off x="1138997" y="534161"/>
        <a:ext cx="4689073" cy="986144"/>
      </dsp:txXfrm>
    </dsp:sp>
    <dsp:sp modelId="{91137094-2157-405F-AA1D-8215DF5169C7}">
      <dsp:nvSpPr>
        <dsp:cNvPr id="0" name=""/>
        <dsp:cNvSpPr/>
      </dsp:nvSpPr>
      <dsp:spPr>
        <a:xfrm>
          <a:off x="0" y="1766842"/>
          <a:ext cx="5828071" cy="986144"/>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BBE9A0-BE0F-471A-A231-137EBB09C0B6}">
      <dsp:nvSpPr>
        <dsp:cNvPr id="0" name=""/>
        <dsp:cNvSpPr/>
      </dsp:nvSpPr>
      <dsp:spPr>
        <a:xfrm>
          <a:off x="298308" y="1988725"/>
          <a:ext cx="542379" cy="542379"/>
        </a:xfrm>
        <a:prstGeom prst="rect">
          <a:avLst/>
        </a:prstGeom>
        <a:blipFill>
          <a:blip xmlns:r="http://schemas.openxmlformats.org/officeDocument/2006/relationships" r:embed="rId1">
            <a:extLst>
              <a:ext uri="{96DAC541-7B7A-43D3-8B79-37D633B846F1}">
                <asvg:svgBlip xmlns:asvg="http://schemas.microsoft.com/office/drawing/2016/SVG/main" r:embed="rId3"/>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D53459-0303-4F2A-A385-07EA1145FD00}">
      <dsp:nvSpPr>
        <dsp:cNvPr id="0" name=""/>
        <dsp:cNvSpPr/>
      </dsp:nvSpPr>
      <dsp:spPr>
        <a:xfrm>
          <a:off x="1138997" y="1766842"/>
          <a:ext cx="4689073" cy="9861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4367" tIns="104367" rIns="104367" bIns="104367" numCol="1" spcCol="1270" anchor="ctr" anchorCtr="0">
          <a:noAutofit/>
        </a:bodyPr>
        <a:lstStyle/>
        <a:p>
          <a:pPr marL="0" lvl="0" indent="0" algn="l" defTabSz="889000">
            <a:lnSpc>
              <a:spcPct val="100000"/>
            </a:lnSpc>
            <a:spcBef>
              <a:spcPct val="0"/>
            </a:spcBef>
            <a:spcAft>
              <a:spcPct val="35000"/>
            </a:spcAft>
            <a:buNone/>
          </a:pPr>
          <a:r>
            <a:rPr lang="nl-NL" sz="2000" kern="1200" dirty="0">
              <a:solidFill>
                <a:schemeClr val="accent2">
                  <a:lumMod val="50000"/>
                </a:schemeClr>
              </a:solidFill>
            </a:rPr>
            <a:t>Waar zou je nog meer aandacht aan kunnen geven? </a:t>
          </a:r>
          <a:endParaRPr lang="en-US" sz="2000" kern="1200" dirty="0">
            <a:solidFill>
              <a:schemeClr val="accent2">
                <a:lumMod val="50000"/>
              </a:schemeClr>
            </a:solidFill>
          </a:endParaRPr>
        </a:p>
      </dsp:txBody>
      <dsp:txXfrm>
        <a:off x="1138997" y="1766842"/>
        <a:ext cx="4689073" cy="98614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656342-896F-43FE-92B6-868E7E7436A6}">
      <dsp:nvSpPr>
        <dsp:cNvPr id="0" name=""/>
        <dsp:cNvSpPr/>
      </dsp:nvSpPr>
      <dsp:spPr>
        <a:xfrm>
          <a:off x="0" y="25950"/>
          <a:ext cx="6628804" cy="1104480"/>
        </a:xfrm>
        <a:prstGeom prst="roundRect">
          <a:avLst/>
        </a:prstGeom>
        <a:gradFill rotWithShape="0">
          <a:gsLst>
            <a:gs pos="0">
              <a:schemeClr val="accent2">
                <a:hueOff val="0"/>
                <a:satOff val="0"/>
                <a:lumOff val="0"/>
                <a:alphaOff val="0"/>
                <a:tint val="96000"/>
                <a:lumMod val="100000"/>
              </a:schemeClr>
            </a:gs>
            <a:gs pos="78000">
              <a:schemeClr val="accent2">
                <a:hueOff val="0"/>
                <a:satOff val="0"/>
                <a:lumOff val="0"/>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Welke tip pas je al toe? </a:t>
          </a:r>
          <a:endParaRPr lang="en-US" sz="2100" kern="1200" dirty="0"/>
        </a:p>
      </dsp:txBody>
      <dsp:txXfrm>
        <a:off x="53916" y="79866"/>
        <a:ext cx="6520972" cy="996648"/>
      </dsp:txXfrm>
    </dsp:sp>
    <dsp:sp modelId="{D2C796B5-837F-4502-8387-85ACD75B1EB6}">
      <dsp:nvSpPr>
        <dsp:cNvPr id="0" name=""/>
        <dsp:cNvSpPr/>
      </dsp:nvSpPr>
      <dsp:spPr>
        <a:xfrm>
          <a:off x="0" y="1300350"/>
          <a:ext cx="6628804" cy="1104480"/>
        </a:xfrm>
        <a:prstGeom prst="roundRect">
          <a:avLst/>
        </a:prstGeom>
        <a:gradFill rotWithShape="0">
          <a:gsLst>
            <a:gs pos="0">
              <a:schemeClr val="accent2">
                <a:hueOff val="-988095"/>
                <a:satOff val="4733"/>
                <a:lumOff val="4379"/>
                <a:alphaOff val="0"/>
                <a:tint val="96000"/>
                <a:lumMod val="100000"/>
              </a:schemeClr>
            </a:gs>
            <a:gs pos="78000">
              <a:schemeClr val="accent2">
                <a:hueOff val="-988095"/>
                <a:satOff val="4733"/>
                <a:lumOff val="4379"/>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a:t>Welke tip is nieuw voor je en zou je direct gebruiken? </a:t>
          </a:r>
          <a:endParaRPr lang="en-US" sz="2100" kern="1200"/>
        </a:p>
      </dsp:txBody>
      <dsp:txXfrm>
        <a:off x="53916" y="1354266"/>
        <a:ext cx="6520972" cy="996648"/>
      </dsp:txXfrm>
    </dsp:sp>
    <dsp:sp modelId="{74343AE4-54B3-438A-A113-52BE1FE46E2C}">
      <dsp:nvSpPr>
        <dsp:cNvPr id="0" name=""/>
        <dsp:cNvSpPr/>
      </dsp:nvSpPr>
      <dsp:spPr>
        <a:xfrm>
          <a:off x="0" y="2574750"/>
          <a:ext cx="6628804" cy="1104480"/>
        </a:xfrm>
        <a:prstGeom prst="roundRect">
          <a:avLst/>
        </a:prstGeom>
        <a:gradFill rotWithShape="0">
          <a:gsLst>
            <a:gs pos="0">
              <a:schemeClr val="accent2">
                <a:hueOff val="-1976191"/>
                <a:satOff val="9467"/>
                <a:lumOff val="8758"/>
                <a:alphaOff val="0"/>
                <a:tint val="96000"/>
                <a:lumMod val="100000"/>
              </a:schemeClr>
            </a:gs>
            <a:gs pos="78000">
              <a:schemeClr val="accent2">
                <a:hueOff val="-1976191"/>
                <a:satOff val="9467"/>
                <a:lumOff val="8758"/>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Bij welke tip zou je ondersteund willen worden? En hoe?  </a:t>
          </a:r>
          <a:endParaRPr lang="en-US" sz="2100" kern="1200" dirty="0"/>
        </a:p>
      </dsp:txBody>
      <dsp:txXfrm>
        <a:off x="53916" y="2628666"/>
        <a:ext cx="6520972" cy="996648"/>
      </dsp:txXfrm>
    </dsp:sp>
    <dsp:sp modelId="{50CB74D0-6480-4CBA-9C1F-E62C004F91C5}">
      <dsp:nvSpPr>
        <dsp:cNvPr id="0" name=""/>
        <dsp:cNvSpPr/>
      </dsp:nvSpPr>
      <dsp:spPr>
        <a:xfrm>
          <a:off x="0" y="3849150"/>
          <a:ext cx="6628804" cy="1104480"/>
        </a:xfrm>
        <a:prstGeom prst="roundRect">
          <a:avLst/>
        </a:prstGeom>
        <a:gradFill rotWithShape="0">
          <a:gsLst>
            <a:gs pos="0">
              <a:schemeClr val="accent2">
                <a:hueOff val="-2964286"/>
                <a:satOff val="14200"/>
                <a:lumOff val="13137"/>
                <a:alphaOff val="0"/>
                <a:tint val="96000"/>
                <a:lumMod val="100000"/>
              </a:schemeClr>
            </a:gs>
            <a:gs pos="78000">
              <a:schemeClr val="accent2">
                <a:hueOff val="-2964286"/>
                <a:satOff val="14200"/>
                <a:lumOff val="13137"/>
                <a:alphaOff val="0"/>
                <a:shade val="94000"/>
                <a:lumMod val="94000"/>
              </a:schemeClr>
            </a:gs>
          </a:gsLst>
          <a:lin ang="5400000" scaled="0"/>
        </a:gradFill>
        <a:ln>
          <a:noFill/>
        </a:ln>
        <a:effectLst>
          <a:outerShdw blurRad="38100" dist="254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l" defTabSz="933450">
            <a:lnSpc>
              <a:spcPct val="90000"/>
            </a:lnSpc>
            <a:spcBef>
              <a:spcPct val="0"/>
            </a:spcBef>
            <a:spcAft>
              <a:spcPct val="35000"/>
            </a:spcAft>
            <a:buNone/>
          </a:pPr>
          <a:r>
            <a:rPr lang="nl-NL" sz="2100" kern="1200" dirty="0"/>
            <a:t>Welke tip mis je? </a:t>
          </a:r>
          <a:endParaRPr lang="en-US" sz="2100" kern="1200" dirty="0"/>
        </a:p>
      </dsp:txBody>
      <dsp:txXfrm>
        <a:off x="53916" y="3903066"/>
        <a:ext cx="6520972" cy="996648"/>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A4671D-8D06-4784-8263-31937DE942B3}" type="datetimeFigureOut">
              <a:rPr lang="nl-NL" smtClean="0"/>
              <a:t>19-4-2022</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F536C0-495E-4E8E-92C0-6DD76108CAA2}" type="slidenum">
              <a:rPr lang="nl-NL" smtClean="0"/>
              <a:t>‹nr.›</a:t>
            </a:fld>
            <a:endParaRPr lang="nl-NL"/>
          </a:p>
        </p:txBody>
      </p:sp>
    </p:spTree>
    <p:extLst>
      <p:ext uri="{BB962C8B-B14F-4D97-AF65-F5344CB8AC3E}">
        <p14:creationId xmlns:p14="http://schemas.microsoft.com/office/powerpoint/2010/main" val="12758432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dia">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nl-NL"/>
              <a:t>Klik om stijl te bewerken</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Klikken om de ondertitelstijl van het model te bewerken</a:t>
            </a:r>
            <a:endParaRPr lang="en-US" dirty="0"/>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31675034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el en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25874042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eraat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9003522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amkaartje">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35612607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Offerte naamkaartje">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182976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Waar of onwaar">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nl-NL"/>
              <a:t>Klik om stijl te bewerken</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32971122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Vertical Text Placeholder 2"/>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28635394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nl-NL"/>
              <a:t>Klik om stijl te bewerken</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2286435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nl-NL"/>
              <a:t>Klik om stijl te bewerken</a:t>
            </a:r>
            <a:endParaRPr lang="en-US" dirty="0"/>
          </a:p>
        </p:txBody>
      </p:sp>
      <p:sp>
        <p:nvSpPr>
          <p:cNvPr id="3" name="Content Placeholder 2"/>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25273619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nl-NL"/>
              <a:t>Klik om stijl te bewerken</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Klikken om de tekststijl van het model te bewerken</a:t>
            </a:r>
          </a:p>
        </p:txBody>
      </p:sp>
      <p:sp>
        <p:nvSpPr>
          <p:cNvPr id="4" name="Date Placeholder 3"/>
          <p:cNvSpPr>
            <a:spLocks noGrp="1"/>
          </p:cNvSpPr>
          <p:nvPr>
            <p:ph type="dt" sz="half" idx="10"/>
          </p:nvPr>
        </p:nvSpPr>
        <p:spPr/>
        <p:txBody>
          <a:bodyPr/>
          <a:lstStyle/>
          <a:p>
            <a:fld id="{BF079BFE-2E34-407C-A1E1-54B54F8CD57D}" type="datetimeFigureOut">
              <a:rPr lang="nl-NL" smtClean="0"/>
              <a:t>19-4-2022</a:t>
            </a:fld>
            <a:endParaRPr lang="nl-NL"/>
          </a:p>
        </p:txBody>
      </p:sp>
      <p:sp>
        <p:nvSpPr>
          <p:cNvPr id="5" name="Footer Placeholder 4"/>
          <p:cNvSpPr>
            <a:spLocks noGrp="1"/>
          </p:cNvSpPr>
          <p:nvPr>
            <p:ph type="ftr" sz="quarter" idx="11"/>
          </p:nvPr>
        </p:nvSpPr>
        <p:spPr/>
        <p:txBody>
          <a:bodyPr/>
          <a:lstStyle/>
          <a:p>
            <a:endParaRPr lang="nl-NL"/>
          </a:p>
        </p:txBody>
      </p:sp>
      <p:sp>
        <p:nvSpPr>
          <p:cNvPr id="6" name="Slide Number Placeholder 5"/>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1173904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a:t>Klik om stijl te bewerken</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Date Placeholder 4"/>
          <p:cNvSpPr>
            <a:spLocks noGrp="1"/>
          </p:cNvSpPr>
          <p:nvPr>
            <p:ph type="dt" sz="half" idx="10"/>
          </p:nvPr>
        </p:nvSpPr>
        <p:spPr/>
        <p:txBody>
          <a:bodyPr/>
          <a:lstStyle/>
          <a:p>
            <a:fld id="{BF079BFE-2E34-407C-A1E1-54B54F8CD57D}" type="datetimeFigureOut">
              <a:rPr lang="nl-NL" smtClean="0"/>
              <a:t>19-4-2022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41111283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nl-NL"/>
              <a:t>Klik om stijl te bewerken</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7" name="Date Placeholder 6"/>
          <p:cNvSpPr>
            <a:spLocks noGrp="1"/>
          </p:cNvSpPr>
          <p:nvPr>
            <p:ph type="dt" sz="half" idx="10"/>
          </p:nvPr>
        </p:nvSpPr>
        <p:spPr/>
        <p:txBody>
          <a:bodyPr/>
          <a:lstStyle/>
          <a:p>
            <a:fld id="{BF079BFE-2E34-407C-A1E1-54B54F8CD57D}" type="datetimeFigureOut">
              <a:rPr lang="nl-NL" smtClean="0"/>
              <a:t>19-4-2022</a:t>
            </a:fld>
            <a:endParaRPr lang="nl-NL"/>
          </a:p>
        </p:txBody>
      </p:sp>
      <p:sp>
        <p:nvSpPr>
          <p:cNvPr id="8" name="Footer Placeholder 7"/>
          <p:cNvSpPr>
            <a:spLocks noGrp="1"/>
          </p:cNvSpPr>
          <p:nvPr>
            <p:ph type="ftr" sz="quarter" idx="11"/>
          </p:nvPr>
        </p:nvSpPr>
        <p:spPr/>
        <p:txBody>
          <a:bodyPr/>
          <a:lstStyle/>
          <a:p>
            <a:endParaRPr lang="nl-NL"/>
          </a:p>
        </p:txBody>
      </p:sp>
      <p:sp>
        <p:nvSpPr>
          <p:cNvPr id="9" name="Slide Number Placeholder 8"/>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1886356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nl-NL"/>
              <a:t>Klik om stijl te bewerken</a:t>
            </a:r>
            <a:endParaRPr lang="en-US" dirty="0"/>
          </a:p>
        </p:txBody>
      </p:sp>
      <p:sp>
        <p:nvSpPr>
          <p:cNvPr id="3" name="Date Placeholder 2"/>
          <p:cNvSpPr>
            <a:spLocks noGrp="1"/>
          </p:cNvSpPr>
          <p:nvPr>
            <p:ph type="dt" sz="half" idx="10"/>
          </p:nvPr>
        </p:nvSpPr>
        <p:spPr/>
        <p:txBody>
          <a:bodyPr/>
          <a:lstStyle/>
          <a:p>
            <a:fld id="{BF079BFE-2E34-407C-A1E1-54B54F8CD57D}" type="datetimeFigureOut">
              <a:rPr lang="nl-NL" smtClean="0"/>
              <a:t>19-4-2022</a:t>
            </a:fld>
            <a:endParaRPr lang="nl-NL"/>
          </a:p>
        </p:txBody>
      </p:sp>
      <p:sp>
        <p:nvSpPr>
          <p:cNvPr id="4" name="Footer Placeholder 3"/>
          <p:cNvSpPr>
            <a:spLocks noGrp="1"/>
          </p:cNvSpPr>
          <p:nvPr>
            <p:ph type="ftr" sz="quarter" idx="11"/>
          </p:nvPr>
        </p:nvSpPr>
        <p:spPr/>
        <p:txBody>
          <a:bodyPr/>
          <a:lstStyle/>
          <a:p>
            <a:endParaRPr lang="nl-NL"/>
          </a:p>
        </p:txBody>
      </p:sp>
      <p:sp>
        <p:nvSpPr>
          <p:cNvPr id="5" name="Slide Number Placeholder 4"/>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4267049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79BFE-2E34-407C-A1E1-54B54F8CD57D}" type="datetimeFigureOut">
              <a:rPr lang="nl-NL" smtClean="0"/>
              <a:t>19-4-2022</a:t>
            </a:fld>
            <a:endParaRPr lang="nl-NL"/>
          </a:p>
        </p:txBody>
      </p:sp>
      <p:sp>
        <p:nvSpPr>
          <p:cNvPr id="3" name="Footer Placeholder 2"/>
          <p:cNvSpPr>
            <a:spLocks noGrp="1"/>
          </p:cNvSpPr>
          <p:nvPr>
            <p:ph type="ftr" sz="quarter" idx="11"/>
          </p:nvPr>
        </p:nvSpPr>
        <p:spPr/>
        <p:txBody>
          <a:bodyPr/>
          <a:lstStyle/>
          <a:p>
            <a:endParaRPr lang="nl-NL"/>
          </a:p>
        </p:txBody>
      </p:sp>
      <p:sp>
        <p:nvSpPr>
          <p:cNvPr id="4" name="Slide Number Placeholder 3"/>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31601446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nl-NL"/>
              <a:t>Klik om stijl te bewerken</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F079BFE-2E34-407C-A1E1-54B54F8CD57D}" type="datetimeFigureOut">
              <a:rPr lang="nl-NL" smtClean="0"/>
              <a:t>19-4-2022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3274103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nl-NL"/>
              <a:t>Klik om stijl te bewerken</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nl-NL"/>
              <a:t>Klik op het pictogram als u een afbeelding wilt toevoegen</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Klikken om de tekststijl van het model te bewerken</a:t>
            </a:r>
          </a:p>
        </p:txBody>
      </p:sp>
      <p:sp>
        <p:nvSpPr>
          <p:cNvPr id="5" name="Date Placeholder 4"/>
          <p:cNvSpPr>
            <a:spLocks noGrp="1"/>
          </p:cNvSpPr>
          <p:nvPr>
            <p:ph type="dt" sz="half" idx="10"/>
          </p:nvPr>
        </p:nvSpPr>
        <p:spPr/>
        <p:txBody>
          <a:bodyPr/>
          <a:lstStyle/>
          <a:p>
            <a:fld id="{BF079BFE-2E34-407C-A1E1-54B54F8CD57D}" type="datetimeFigureOut">
              <a:rPr lang="nl-NL" smtClean="0"/>
              <a:t>19-4-2022</a:t>
            </a:fld>
            <a:endParaRPr lang="nl-NL"/>
          </a:p>
        </p:txBody>
      </p:sp>
      <p:sp>
        <p:nvSpPr>
          <p:cNvPr id="6" name="Footer Placeholder 5"/>
          <p:cNvSpPr>
            <a:spLocks noGrp="1"/>
          </p:cNvSpPr>
          <p:nvPr>
            <p:ph type="ftr" sz="quarter" idx="11"/>
          </p:nvPr>
        </p:nvSpPr>
        <p:spPr/>
        <p:txBody>
          <a:bodyPr/>
          <a:lstStyle/>
          <a:p>
            <a:endParaRPr lang="nl-NL"/>
          </a:p>
        </p:txBody>
      </p:sp>
      <p:sp>
        <p:nvSpPr>
          <p:cNvPr id="7" name="Slide Number Placeholder 6"/>
          <p:cNvSpPr>
            <a:spLocks noGrp="1"/>
          </p:cNvSpPr>
          <p:nvPr>
            <p:ph type="sldNum" sz="quarter" idx="12"/>
          </p:nvPr>
        </p:nvSpPr>
        <p:spPr/>
        <p:txBody>
          <a:bodyPr/>
          <a:lstStyle/>
          <a:p>
            <a:fld id="{C59B9167-964C-49BD-B2CB-1B5F3D4BC836}" type="slidenum">
              <a:rPr lang="nl-NL" smtClean="0"/>
              <a:t>‹nr.›</a:t>
            </a:fld>
            <a:endParaRPr lang="nl-NL"/>
          </a:p>
        </p:txBody>
      </p:sp>
    </p:spTree>
    <p:extLst>
      <p:ext uri="{BB962C8B-B14F-4D97-AF65-F5344CB8AC3E}">
        <p14:creationId xmlns:p14="http://schemas.microsoft.com/office/powerpoint/2010/main" val="2571894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nl-NL"/>
              <a:t>Klik om stijl te bewerken</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F079BFE-2E34-407C-A1E1-54B54F8CD57D}" type="datetimeFigureOut">
              <a:rPr lang="nl-NL" smtClean="0"/>
              <a:t>19-4-2022</a:t>
            </a:fld>
            <a:endParaRPr lang="nl-NL"/>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nl-NL"/>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C59B9167-964C-49BD-B2CB-1B5F3D4BC836}" type="slidenum">
              <a:rPr lang="nl-NL" smtClean="0"/>
              <a:t>‹nr.›</a:t>
            </a:fld>
            <a:endParaRPr lang="nl-NL"/>
          </a:p>
        </p:txBody>
      </p:sp>
    </p:spTree>
    <p:extLst>
      <p:ext uri="{BB962C8B-B14F-4D97-AF65-F5344CB8AC3E}">
        <p14:creationId xmlns:p14="http://schemas.microsoft.com/office/powerpoint/2010/main" val="2014562496"/>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9EA7EA7-74F5-4EE2-8E3D-1A10308259D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9" name="Straight Connector 8">
              <a:extLst>
                <a:ext uri="{FF2B5EF4-FFF2-40B4-BE49-F238E27FC236}">
                  <a16:creationId xmlns:a16="http://schemas.microsoft.com/office/drawing/2014/main" id="{A5CE79B5-7EE4-424D-AD14-5DEFB61B85C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696C926F-F999-44BA-8D86-9EAB51D6501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1" name="Rectangle 23">
              <a:extLst>
                <a:ext uri="{FF2B5EF4-FFF2-40B4-BE49-F238E27FC236}">
                  <a16:creationId xmlns:a16="http://schemas.microsoft.com/office/drawing/2014/main" id="{248745E7-0AF0-48F9-8E58-2673FC5F4F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25">
              <a:extLst>
                <a:ext uri="{FF2B5EF4-FFF2-40B4-BE49-F238E27FC236}">
                  <a16:creationId xmlns:a16="http://schemas.microsoft.com/office/drawing/2014/main" id="{9715E81A-D2E0-4431-9370-4E4A9ECA7F9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Isosceles Triangle 12">
              <a:extLst>
                <a:ext uri="{FF2B5EF4-FFF2-40B4-BE49-F238E27FC236}">
                  <a16:creationId xmlns:a16="http://schemas.microsoft.com/office/drawing/2014/main" id="{CEDB37A9-282D-4DDB-85AD-B2090A8253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7">
              <a:extLst>
                <a:ext uri="{FF2B5EF4-FFF2-40B4-BE49-F238E27FC236}">
                  <a16:creationId xmlns:a16="http://schemas.microsoft.com/office/drawing/2014/main" id="{533D5933-7F91-4F5E-BC31-42FD0E2D8D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8">
              <a:extLst>
                <a:ext uri="{FF2B5EF4-FFF2-40B4-BE49-F238E27FC236}">
                  <a16:creationId xmlns:a16="http://schemas.microsoft.com/office/drawing/2014/main" id="{37ADDF68-C9BE-46EA-83DE-2C07DD8396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9">
              <a:extLst>
                <a:ext uri="{FF2B5EF4-FFF2-40B4-BE49-F238E27FC236}">
                  <a16:creationId xmlns:a16="http://schemas.microsoft.com/office/drawing/2014/main" id="{10D67396-BABD-48A8-A892-CCB5095FA4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626DA82A-72C2-4DF6-9CF0-0D1F6B96B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8EE6DC63-4380-4BE0-A68A-8F01162BD1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useBgFill="1">
        <p:nvSpPr>
          <p:cNvPr id="20" name="Rectangle 1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2" name="Rectangle 2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2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3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6" name="Isosceles Triangle 3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ctrTitle"/>
          </p:nvPr>
        </p:nvSpPr>
        <p:spPr>
          <a:xfrm>
            <a:off x="677334" y="609600"/>
            <a:ext cx="3843375" cy="5175624"/>
          </a:xfrm>
        </p:spPr>
        <p:txBody>
          <a:bodyPr vert="horz" lIns="91440" tIns="45720" rIns="91440" bIns="45720" rtlCol="0" anchor="ctr">
            <a:normAutofit/>
          </a:bodyPr>
          <a:lstStyle/>
          <a:p>
            <a:pPr algn="l"/>
            <a:r>
              <a:rPr lang="en-US" sz="3600">
                <a:solidFill>
                  <a:schemeClr val="tx1">
                    <a:lumMod val="85000"/>
                    <a:lumOff val="15000"/>
                  </a:schemeClr>
                </a:solidFill>
              </a:rPr>
              <a:t>Deliberate practice en Kernpraktijken </a:t>
            </a:r>
          </a:p>
        </p:txBody>
      </p:sp>
      <p:sp>
        <p:nvSpPr>
          <p:cNvPr id="38" name="Freeform: Shape 37">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Ondertitel 2"/>
          <p:cNvSpPr>
            <a:spLocks noGrp="1"/>
          </p:cNvSpPr>
          <p:nvPr>
            <p:ph type="subTitle" idx="1"/>
          </p:nvPr>
        </p:nvSpPr>
        <p:spPr>
          <a:xfrm>
            <a:off x="6116084" y="609601"/>
            <a:ext cx="5511296" cy="5175624"/>
          </a:xfrm>
        </p:spPr>
        <p:txBody>
          <a:bodyPr vert="horz" lIns="91440" tIns="45720" rIns="91440" bIns="45720" rtlCol="0" anchor="ctr">
            <a:normAutofit/>
          </a:bodyPr>
          <a:lstStyle/>
          <a:p>
            <a:pPr algn="l">
              <a:buFont typeface="Wingdings 3" charset="2"/>
              <a:buChar char=""/>
            </a:pPr>
            <a:endParaRPr lang="en-US" dirty="0">
              <a:solidFill>
                <a:srgbClr val="FFFFFF"/>
              </a:solidFill>
            </a:endParaRPr>
          </a:p>
          <a:p>
            <a:pPr algn="l">
              <a:buFont typeface="Wingdings 3" charset="2"/>
              <a:buChar char=""/>
            </a:pPr>
            <a:r>
              <a:rPr lang="en-US" dirty="0">
                <a:solidFill>
                  <a:srgbClr val="FFFFFF"/>
                </a:solidFill>
              </a:rPr>
              <a:t>Margreet Verduijn-Meijer</a:t>
            </a:r>
          </a:p>
          <a:p>
            <a:pPr algn="l">
              <a:buFont typeface="Wingdings 3" charset="2"/>
              <a:buChar char=""/>
            </a:pPr>
            <a:r>
              <a:rPr lang="en-US" dirty="0">
                <a:solidFill>
                  <a:srgbClr val="FFFFFF"/>
                </a:solidFill>
              </a:rPr>
              <a:t>Lectoraat </a:t>
            </a:r>
            <a:r>
              <a:rPr lang="en-US" dirty="0" err="1">
                <a:solidFill>
                  <a:srgbClr val="FFFFFF"/>
                </a:solidFill>
              </a:rPr>
              <a:t>Vernieuwend</a:t>
            </a:r>
            <a:r>
              <a:rPr lang="en-US" dirty="0">
                <a:solidFill>
                  <a:srgbClr val="FFFFFF"/>
                </a:solidFill>
              </a:rPr>
              <a:t> </a:t>
            </a:r>
            <a:r>
              <a:rPr lang="en-US" dirty="0" err="1">
                <a:solidFill>
                  <a:srgbClr val="FFFFFF"/>
                </a:solidFill>
              </a:rPr>
              <a:t>Onderwijs</a:t>
            </a:r>
            <a:endParaRPr lang="en-US" dirty="0">
              <a:solidFill>
                <a:srgbClr val="FFFFFF"/>
              </a:solidFill>
            </a:endParaRPr>
          </a:p>
          <a:p>
            <a:pPr algn="l">
              <a:buFont typeface="Wingdings 3" charset="2"/>
              <a:buChar char=""/>
            </a:pPr>
            <a:r>
              <a:rPr lang="en-US" dirty="0">
                <a:solidFill>
                  <a:srgbClr val="FFFFFF"/>
                </a:solidFill>
              </a:rPr>
              <a:t>Saxion </a:t>
            </a:r>
            <a:r>
              <a:rPr lang="en-US" dirty="0" err="1">
                <a:solidFill>
                  <a:srgbClr val="FFFFFF"/>
                </a:solidFill>
              </a:rPr>
              <a:t>Hogeschool</a:t>
            </a:r>
            <a:endParaRPr lang="en-US" dirty="0">
              <a:solidFill>
                <a:srgbClr val="FFFFFF"/>
              </a:solidFill>
            </a:endParaRPr>
          </a:p>
          <a:p>
            <a:pPr algn="l">
              <a:buFont typeface="Wingdings 3" charset="2"/>
              <a:buChar char=""/>
            </a:pPr>
            <a:r>
              <a:rPr lang="en-US" dirty="0">
                <a:solidFill>
                  <a:srgbClr val="FFFFFF"/>
                </a:solidFill>
              </a:rPr>
              <a:t>g.m.verduijn@saxion.nl </a:t>
            </a:r>
          </a:p>
          <a:p>
            <a:pPr algn="l">
              <a:buFont typeface="Wingdings 3" charset="2"/>
              <a:buChar char=""/>
            </a:pPr>
            <a:endParaRPr lang="en-US" dirty="0">
              <a:solidFill>
                <a:srgbClr val="FFFFFF"/>
              </a:solidFill>
            </a:endParaRPr>
          </a:p>
          <a:p>
            <a:pPr algn="l">
              <a:buFont typeface="Wingdings 3" charset="2"/>
              <a:buChar char=""/>
            </a:pPr>
            <a:r>
              <a:rPr lang="en-US" dirty="0">
                <a:solidFill>
                  <a:srgbClr val="FFFFFF"/>
                </a:solidFill>
              </a:rPr>
              <a:t>April, 2022</a:t>
            </a:r>
          </a:p>
        </p:txBody>
      </p:sp>
    </p:spTree>
    <p:extLst>
      <p:ext uri="{BB962C8B-B14F-4D97-AF65-F5344CB8AC3E}">
        <p14:creationId xmlns:p14="http://schemas.microsoft.com/office/powerpoint/2010/main" val="210060199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a:t>Tips begeleiding studenten</a:t>
            </a:r>
          </a:p>
        </p:txBody>
      </p:sp>
      <p:sp>
        <p:nvSpPr>
          <p:cNvPr id="4" name="Tijdelijke aanduiding voor inhoud 3">
            <a:extLst>
              <a:ext uri="{FF2B5EF4-FFF2-40B4-BE49-F238E27FC236}">
                <a16:creationId xmlns:a16="http://schemas.microsoft.com/office/drawing/2014/main" id="{956BF50A-EE2D-463E-9DC4-C23B89422830}"/>
              </a:ext>
            </a:extLst>
          </p:cNvPr>
          <p:cNvSpPr>
            <a:spLocks noGrp="1"/>
          </p:cNvSpPr>
          <p:nvPr>
            <p:ph idx="1"/>
          </p:nvPr>
        </p:nvSpPr>
        <p:spPr>
          <a:xfrm>
            <a:off x="388085" y="1495506"/>
            <a:ext cx="10837332" cy="5035921"/>
          </a:xfrm>
        </p:spPr>
        <p:txBody>
          <a:bodyPr>
            <a:noAutofit/>
          </a:bodyPr>
          <a:lstStyle/>
          <a:p>
            <a:pPr>
              <a:lnSpc>
                <a:spcPct val="107000"/>
              </a:lnSpc>
              <a:spcAft>
                <a:spcPts val="800"/>
              </a:spcAft>
            </a:pPr>
            <a:r>
              <a:rPr lang="nl-NL" sz="2100" b="1" dirty="0">
                <a:solidFill>
                  <a:schemeClr val="accent1"/>
                </a:solidFill>
                <a:effectLst/>
                <a:latin typeface="+mj-lt"/>
                <a:ea typeface="Calibri" panose="020F0502020204030204" pitchFamily="34" charset="0"/>
                <a:cs typeface="Times New Roman" panose="02020603050405020304" pitchFamily="18" charset="0"/>
              </a:rPr>
              <a:t>Doordacht plan </a:t>
            </a:r>
            <a:endParaRPr lang="nl-NL" sz="2100" dirty="0">
              <a:solidFill>
                <a:schemeClr val="accent1"/>
              </a:solidFill>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a:pPr>
            <a:r>
              <a:rPr lang="nl-NL" sz="2100" dirty="0">
                <a:effectLst/>
                <a:latin typeface="+mj-lt"/>
                <a:ea typeface="Calibri" panose="020F0502020204030204" pitchFamily="34" charset="0"/>
                <a:cs typeface="Times New Roman" panose="02020603050405020304" pitchFamily="18" charset="0"/>
              </a:rPr>
              <a:t>Maak gebruik van de kijkwijzer voor het stellen van doelen.  </a:t>
            </a:r>
          </a:p>
          <a:p>
            <a:pPr marL="342900" lvl="0" indent="-342900">
              <a:lnSpc>
                <a:spcPct val="107000"/>
              </a:lnSpc>
              <a:buFont typeface="+mj-lt"/>
              <a:buAutoNum type="arabicPeriod"/>
            </a:pPr>
            <a:r>
              <a:rPr lang="nl-NL" sz="2100" dirty="0">
                <a:effectLst/>
                <a:latin typeface="+mj-lt"/>
                <a:ea typeface="Calibri" panose="020F0502020204030204" pitchFamily="34" charset="0"/>
                <a:cs typeface="Times New Roman" panose="02020603050405020304" pitchFamily="18" charset="0"/>
              </a:rPr>
              <a:t>Stel met je student een algemeen leerdoel op en breek dit op in specifieke, meetbare subdoelen. Houdt het behapbaar. </a:t>
            </a:r>
          </a:p>
          <a:p>
            <a:pPr marL="342900" lvl="0" indent="-342900">
              <a:lnSpc>
                <a:spcPct val="107000"/>
              </a:lnSpc>
              <a:buFont typeface="+mj-lt"/>
              <a:buAutoNum type="arabicPeriod"/>
            </a:pPr>
            <a:r>
              <a:rPr lang="nl-NL" sz="2100" dirty="0">
                <a:effectLst/>
                <a:latin typeface="+mj-lt"/>
                <a:ea typeface="Calibri" panose="020F0502020204030204" pitchFamily="34" charset="0"/>
                <a:cs typeface="Times New Roman" panose="02020603050405020304" pitchFamily="18" charset="0"/>
              </a:rPr>
              <a:t>Maak samen met je student een concreet plan hoe stapsgewijs aan de subdoelen gewerkt gaat worden. Op welke manier wordt de vaardigheid precies geoefend, welk scenario, met welke leerlingen, welke plaats, welke lessen reserveer je hiervoor, wat ga je doen, wie geeft feedback, wanneer krijg je de feedback, etc.?</a:t>
            </a:r>
          </a:p>
          <a:p>
            <a:pPr marL="342900" lvl="0" indent="-342900">
              <a:lnSpc>
                <a:spcPct val="107000"/>
              </a:lnSpc>
              <a:buFont typeface="+mj-lt"/>
              <a:buAutoNum type="arabicPeriod"/>
            </a:pPr>
            <a:r>
              <a:rPr lang="nl-NL" sz="2100" dirty="0">
                <a:effectLst/>
                <a:latin typeface="+mj-lt"/>
                <a:ea typeface="Calibri" panose="020F0502020204030204" pitchFamily="34" charset="0"/>
                <a:cs typeface="Times New Roman" panose="02020603050405020304" pitchFamily="18" charset="0"/>
              </a:rPr>
              <a:t>Ook door andere activiteiten naast het lesgeven kan er gewerkt worden aan een leerdoel. Denk </a:t>
            </a:r>
            <a:r>
              <a:rPr lang="nl-NL" sz="2100" dirty="0" err="1">
                <a:effectLst/>
                <a:latin typeface="+mj-lt"/>
                <a:ea typeface="Calibri" panose="020F0502020204030204" pitchFamily="34" charset="0"/>
                <a:cs typeface="Times New Roman" panose="02020603050405020304" pitchFamily="18" charset="0"/>
              </a:rPr>
              <a:t>outside</a:t>
            </a:r>
            <a:r>
              <a:rPr lang="nl-NL" sz="2100" dirty="0">
                <a:effectLst/>
                <a:latin typeface="+mj-lt"/>
                <a:ea typeface="Calibri" panose="020F0502020204030204" pitchFamily="34" charset="0"/>
                <a:cs typeface="Times New Roman" panose="02020603050405020304" pitchFamily="18" charset="0"/>
              </a:rPr>
              <a:t> </a:t>
            </a:r>
            <a:r>
              <a:rPr lang="nl-NL" sz="2100" dirty="0" err="1">
                <a:effectLst/>
                <a:latin typeface="+mj-lt"/>
                <a:ea typeface="Calibri" panose="020F0502020204030204" pitchFamily="34" charset="0"/>
                <a:cs typeface="Times New Roman" panose="02020603050405020304" pitchFamily="18" charset="0"/>
              </a:rPr>
              <a:t>the</a:t>
            </a:r>
            <a:r>
              <a:rPr lang="nl-NL" sz="2100" dirty="0">
                <a:effectLst/>
                <a:latin typeface="+mj-lt"/>
                <a:ea typeface="Calibri" panose="020F0502020204030204" pitchFamily="34" charset="0"/>
                <a:cs typeface="Times New Roman" panose="02020603050405020304" pitchFamily="18" charset="0"/>
              </a:rPr>
              <a:t> box. </a:t>
            </a:r>
          </a:p>
          <a:p>
            <a:pPr marL="342900" lvl="0" indent="-342900">
              <a:lnSpc>
                <a:spcPct val="107000"/>
              </a:lnSpc>
              <a:spcAft>
                <a:spcPts val="800"/>
              </a:spcAft>
              <a:buFont typeface="+mj-lt"/>
              <a:buAutoNum type="arabicPeriod"/>
            </a:pPr>
            <a:r>
              <a:rPr lang="nl-NL" sz="2100" dirty="0">
                <a:effectLst/>
                <a:latin typeface="+mj-lt"/>
                <a:ea typeface="Calibri" panose="020F0502020204030204" pitchFamily="34" charset="0"/>
                <a:cs typeface="Times New Roman" panose="02020603050405020304" pitchFamily="18" charset="0"/>
              </a:rPr>
              <a:t>Ook tijdens de kernpraktijklessen op Saxion kan een student aan zijn leerdoel werken. </a:t>
            </a:r>
          </a:p>
          <a:p>
            <a:pPr marL="0" indent="0">
              <a:buNone/>
            </a:pPr>
            <a:endParaRPr lang="nl-NL" sz="2100" dirty="0">
              <a:latin typeface="+mj-lt"/>
            </a:endParaRPr>
          </a:p>
        </p:txBody>
      </p:sp>
    </p:spTree>
    <p:extLst>
      <p:ext uri="{BB962C8B-B14F-4D97-AF65-F5344CB8AC3E}">
        <p14:creationId xmlns:p14="http://schemas.microsoft.com/office/powerpoint/2010/main" val="2393474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jdelijke aanduiding voor inhoud 2">
            <a:extLst>
              <a:ext uri="{FF2B5EF4-FFF2-40B4-BE49-F238E27FC236}">
                <a16:creationId xmlns:a16="http://schemas.microsoft.com/office/drawing/2014/main" id="{F32C3D56-1E89-4EE7-829F-85C4FDE6C30C}"/>
              </a:ext>
            </a:extLst>
          </p:cNvPr>
          <p:cNvSpPr>
            <a:spLocks noGrp="1"/>
          </p:cNvSpPr>
          <p:nvPr>
            <p:ph idx="1"/>
          </p:nvPr>
        </p:nvSpPr>
        <p:spPr>
          <a:xfrm>
            <a:off x="317966" y="321957"/>
            <a:ext cx="8554992" cy="5606896"/>
          </a:xfrm>
        </p:spPr>
        <p:txBody>
          <a:bodyPr>
            <a:noAutofit/>
          </a:bodyPr>
          <a:lstStyle/>
          <a:p>
            <a:pPr>
              <a:lnSpc>
                <a:spcPct val="90000"/>
              </a:lnSpc>
              <a:spcAft>
                <a:spcPts val="800"/>
              </a:spcAft>
            </a:pPr>
            <a:r>
              <a:rPr lang="nl-NL" sz="2100" b="1" dirty="0">
                <a:solidFill>
                  <a:schemeClr val="accent1"/>
                </a:solidFill>
                <a:effectLst/>
                <a:latin typeface="+mj-lt"/>
                <a:ea typeface="Calibri" panose="020F0502020204030204" pitchFamily="34" charset="0"/>
                <a:cs typeface="Times New Roman" panose="02020603050405020304" pitchFamily="18" charset="0"/>
              </a:rPr>
              <a:t>Informatieve feedback</a:t>
            </a:r>
            <a:endParaRPr lang="nl-NL" sz="2100" dirty="0">
              <a:solidFill>
                <a:schemeClr val="accent1"/>
              </a:solidFill>
              <a:effectLst/>
              <a:latin typeface="+mj-lt"/>
              <a:ea typeface="Calibri" panose="020F0502020204030204" pitchFamily="34" charset="0"/>
              <a:cs typeface="Times New Roman" panose="02020603050405020304" pitchFamily="18" charset="0"/>
            </a:endParaRPr>
          </a:p>
          <a:p>
            <a:pPr marL="457200" lvl="0" indent="-457200">
              <a:lnSpc>
                <a:spcPct val="90000"/>
              </a:lnSpc>
              <a:buFont typeface="+mj-lt"/>
              <a:buAutoNum type="arabicPeriod" startAt="6"/>
            </a:pPr>
            <a:r>
              <a:rPr lang="nl-NL" sz="2100" dirty="0">
                <a:effectLst/>
                <a:latin typeface="+mj-lt"/>
                <a:ea typeface="Calibri" panose="020F0502020204030204" pitchFamily="34" charset="0"/>
                <a:cs typeface="Times New Roman" panose="02020603050405020304" pitchFamily="18" charset="0"/>
              </a:rPr>
              <a:t>Geef zo snel mogelijk na een gegeven lesactiviteit informatieve feedback. </a:t>
            </a:r>
          </a:p>
          <a:p>
            <a:pPr marL="0" lvl="0" indent="0">
              <a:lnSpc>
                <a:spcPct val="90000"/>
              </a:lnSpc>
              <a:buNone/>
            </a:pPr>
            <a:r>
              <a:rPr lang="nl-NL" sz="2100" dirty="0">
                <a:latin typeface="+mj-lt"/>
                <a:ea typeface="Calibri" panose="020F0502020204030204" pitchFamily="34" charset="0"/>
                <a:cs typeface="Times New Roman" panose="02020603050405020304" pitchFamily="18" charset="0"/>
              </a:rPr>
              <a:t>	</a:t>
            </a:r>
            <a:r>
              <a:rPr lang="nl-NL" sz="2100" dirty="0">
                <a:effectLst/>
                <a:latin typeface="+mj-lt"/>
                <a:ea typeface="Calibri" panose="020F0502020204030204" pitchFamily="34" charset="0"/>
                <a:cs typeface="Times New Roman" panose="02020603050405020304" pitchFamily="18" charset="0"/>
              </a:rPr>
              <a:t>Het liefst in een gesprek, aan de hand van geschreven feedback.</a:t>
            </a:r>
          </a:p>
          <a:p>
            <a:pPr marL="457200" lvl="0" indent="-457200">
              <a:lnSpc>
                <a:spcPct val="90000"/>
              </a:lnSpc>
              <a:buFont typeface="+mj-lt"/>
              <a:buAutoNum type="arabicPeriod" startAt="6"/>
            </a:pPr>
            <a:r>
              <a:rPr lang="nl-NL" sz="2100" dirty="0">
                <a:effectLst/>
                <a:latin typeface="+mj-lt"/>
                <a:ea typeface="Calibri" panose="020F0502020204030204" pitchFamily="34" charset="0"/>
                <a:cs typeface="Times New Roman" panose="02020603050405020304" pitchFamily="18" charset="0"/>
              </a:rPr>
              <a:t>Je kunt de kijkwijzer gebruiken voor het geven van feedback.  </a:t>
            </a:r>
          </a:p>
          <a:p>
            <a:pPr marL="457200" indent="-457200">
              <a:lnSpc>
                <a:spcPct val="90000"/>
              </a:lnSpc>
              <a:buFont typeface="+mj-lt"/>
              <a:buAutoNum type="arabicPeriod" startAt="6"/>
            </a:pPr>
            <a:r>
              <a:rPr lang="nl-NL" sz="2100" dirty="0"/>
              <a:t>Focus in je feedback op het leerdoel waar een student mee oefent. Een student concentreert zich op één vaardigheid per periode en daarin op zijn eigen leerdoel. Het accent ligt dan ook op het leerdoel van de student. Start daarom met deze feedback. Je feedback op de rest van de lesactiviteit komt daarna.  </a:t>
            </a:r>
            <a:endParaRPr lang="nl-NL" sz="2100" dirty="0">
              <a:effectLst/>
              <a:latin typeface="+mj-lt"/>
              <a:ea typeface="Calibri" panose="020F0502020204030204" pitchFamily="34" charset="0"/>
              <a:cs typeface="Times New Roman" panose="02020603050405020304" pitchFamily="18" charset="0"/>
            </a:endParaRPr>
          </a:p>
          <a:p>
            <a:pPr marL="457200" lvl="0" indent="-457200">
              <a:lnSpc>
                <a:spcPct val="90000"/>
              </a:lnSpc>
              <a:buFont typeface="+mj-lt"/>
              <a:buAutoNum type="arabicPeriod" startAt="6"/>
            </a:pPr>
            <a:r>
              <a:rPr lang="nl-NL" sz="2100" dirty="0">
                <a:effectLst/>
                <a:latin typeface="+mj-lt"/>
                <a:ea typeface="Calibri" panose="020F0502020204030204" pitchFamily="34" charset="0"/>
                <a:cs typeface="Times New Roman" panose="02020603050405020304" pitchFamily="18" charset="0"/>
              </a:rPr>
              <a:t>Feedback gaat over de inhoud van het leerdoel, strategie om het leerdoel te bereiken, emoties van een student bij het oefenen (ook bij het krijgen van jouw feedback!), persoonlijke kwaliteiten van de student om het leerdoel te halen. </a:t>
            </a:r>
          </a:p>
          <a:p>
            <a:pPr marL="457200" lvl="0" indent="-457200">
              <a:lnSpc>
                <a:spcPct val="90000"/>
              </a:lnSpc>
              <a:buFont typeface="+mj-lt"/>
              <a:buAutoNum type="arabicPeriod" startAt="6"/>
            </a:pPr>
            <a:r>
              <a:rPr lang="nl-NL" sz="2100" dirty="0">
                <a:effectLst/>
                <a:latin typeface="+mj-lt"/>
                <a:ea typeface="Calibri" panose="020F0502020204030204" pitchFamily="34" charset="0"/>
                <a:cs typeface="Times New Roman" panose="02020603050405020304" pitchFamily="18" charset="0"/>
              </a:rPr>
              <a:t>Zorg dat je feedback doelgericht en zo concreet en gedetailleerd mogelijk is. </a:t>
            </a:r>
          </a:p>
          <a:p>
            <a:pPr marL="0" indent="0">
              <a:lnSpc>
                <a:spcPct val="90000"/>
              </a:lnSpc>
              <a:buNone/>
            </a:pPr>
            <a:endParaRPr lang="nl-NL" sz="2100" dirty="0">
              <a:latin typeface="+mj-lt"/>
            </a:endParaRPr>
          </a:p>
          <a:p>
            <a:pPr marL="0" indent="0">
              <a:lnSpc>
                <a:spcPct val="90000"/>
              </a:lnSpc>
              <a:buNone/>
            </a:pPr>
            <a:endParaRPr lang="nl-NL" sz="2100" dirty="0">
              <a:latin typeface="+mj-lt"/>
            </a:endParaRPr>
          </a:p>
        </p:txBody>
      </p:sp>
    </p:spTree>
    <p:extLst>
      <p:ext uri="{BB962C8B-B14F-4D97-AF65-F5344CB8AC3E}">
        <p14:creationId xmlns:p14="http://schemas.microsoft.com/office/powerpoint/2010/main" val="380998688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 name="Tijdelijke aanduiding voor inhoud 2">
            <a:extLst>
              <a:ext uri="{FF2B5EF4-FFF2-40B4-BE49-F238E27FC236}">
                <a16:creationId xmlns:a16="http://schemas.microsoft.com/office/drawing/2014/main" id="{09C92270-0E9E-4DAD-A9B7-97149108E2F8}"/>
              </a:ext>
            </a:extLst>
          </p:cNvPr>
          <p:cNvSpPr>
            <a:spLocks noGrp="1"/>
          </p:cNvSpPr>
          <p:nvPr>
            <p:ph idx="1"/>
          </p:nvPr>
        </p:nvSpPr>
        <p:spPr>
          <a:xfrm>
            <a:off x="335664" y="380949"/>
            <a:ext cx="9505021" cy="6707827"/>
          </a:xfrm>
        </p:spPr>
        <p:txBody>
          <a:bodyPr>
            <a:noAutofit/>
          </a:bodyPr>
          <a:lstStyle/>
          <a:p>
            <a:pPr>
              <a:lnSpc>
                <a:spcPct val="90000"/>
              </a:lnSpc>
            </a:pPr>
            <a:r>
              <a:rPr lang="nl-NL" sz="2000" b="1" dirty="0">
                <a:solidFill>
                  <a:schemeClr val="accent1"/>
                </a:solidFill>
                <a:effectLst/>
                <a:latin typeface="+mj-lt"/>
                <a:ea typeface="Calibri" panose="020F0502020204030204" pitchFamily="34" charset="0"/>
                <a:cs typeface="Times New Roman" panose="02020603050405020304" pitchFamily="18" charset="0"/>
              </a:rPr>
              <a:t>Informatieve feedback</a:t>
            </a:r>
            <a:endParaRPr lang="nl-NL" sz="2000" dirty="0">
              <a:solidFill>
                <a:schemeClr val="accent1"/>
              </a:solidFill>
              <a:latin typeface="+mj-lt"/>
            </a:endParaRPr>
          </a:p>
          <a:p>
            <a:pPr marL="457200" lvl="0" indent="-457200">
              <a:lnSpc>
                <a:spcPct val="90000"/>
              </a:lnSpc>
              <a:buFont typeface="+mj-lt"/>
              <a:buAutoNum type="arabicPeriod" startAt="10"/>
            </a:pPr>
            <a:r>
              <a:rPr lang="nl-NL" sz="2000" dirty="0">
                <a:ea typeface="Calibri" panose="020F0502020204030204" pitchFamily="34" charset="0"/>
                <a:cs typeface="Times New Roman" panose="02020603050405020304" pitchFamily="18" charset="0"/>
              </a:rPr>
              <a:t>Zorg dat je feedback gericht is op progressie (waarin is de student al gegroeid) en discrepantie t.o.v. het leerdoel (wat is er nog nodig om het leerdoel te bereiken). Start met progressie.</a:t>
            </a:r>
          </a:p>
          <a:p>
            <a:pPr marL="114300" indent="0">
              <a:lnSpc>
                <a:spcPct val="90000"/>
              </a:lnSpc>
              <a:buNone/>
            </a:pPr>
            <a:r>
              <a:rPr lang="nl-NL" sz="2000" dirty="0">
                <a:ea typeface="Calibri" panose="020F0502020204030204" pitchFamily="34" charset="0"/>
                <a:cs typeface="Times New Roman" panose="02020603050405020304" pitchFamily="18" charset="0"/>
              </a:rPr>
              <a:t>	Feed-up (wat was het doel) – </a:t>
            </a:r>
            <a:r>
              <a:rPr lang="nl-NL" sz="2000" dirty="0" err="1">
                <a:ea typeface="Calibri" panose="020F0502020204030204" pitchFamily="34" charset="0"/>
                <a:cs typeface="Times New Roman" panose="02020603050405020304" pitchFamily="18" charset="0"/>
              </a:rPr>
              <a:t>feed-back</a:t>
            </a:r>
            <a:r>
              <a:rPr lang="nl-NL" sz="2000" dirty="0">
                <a:ea typeface="Calibri" panose="020F0502020204030204" pitchFamily="34" charset="0"/>
                <a:cs typeface="Times New Roman" panose="02020603050405020304" pitchFamily="18" charset="0"/>
              </a:rPr>
              <a:t> (hoe ging het, wat zag </a:t>
            </a:r>
            <a:r>
              <a:rPr lang="nl-NL" sz="2000" dirty="0" err="1">
                <a:ea typeface="Calibri" panose="020F0502020204030204" pitchFamily="34" charset="0"/>
                <a:cs typeface="Times New Roman" panose="02020603050405020304" pitchFamily="18" charset="0"/>
              </a:rPr>
              <a:t>je,waarin</a:t>
            </a:r>
            <a:r>
              <a:rPr lang="nl-NL" sz="2000" dirty="0">
                <a:ea typeface="Calibri" panose="020F0502020204030204" pitchFamily="34" charset="0"/>
                <a:cs typeface="Times New Roman" panose="02020603050405020304" pitchFamily="18" charset="0"/>
              </a:rPr>
              <a:t> is 	de student gegroeid) – feed-forward (wat is er nog nodig om het doel te 	bereiken).*  </a:t>
            </a:r>
            <a:endParaRPr lang="nl-NL" sz="2000" dirty="0">
              <a:latin typeface="+mj-lt"/>
              <a:ea typeface="Calibri" panose="020F0502020204030204" pitchFamily="34" charset="0"/>
              <a:cs typeface="Times New Roman" panose="02020603050405020304" pitchFamily="18" charset="0"/>
            </a:endParaRPr>
          </a:p>
          <a:p>
            <a:pPr marL="457200" indent="-457200">
              <a:lnSpc>
                <a:spcPct val="90000"/>
              </a:lnSpc>
              <a:buFont typeface="+mj-lt"/>
              <a:buAutoNum type="arabicPeriod" startAt="11"/>
            </a:pPr>
            <a:r>
              <a:rPr lang="nl-NL" sz="2000" dirty="0">
                <a:latin typeface="+mj-lt"/>
                <a:ea typeface="Calibri" panose="020F0502020204030204" pitchFamily="34" charset="0"/>
                <a:cs typeface="Times New Roman" panose="02020603050405020304" pitchFamily="18" charset="0"/>
              </a:rPr>
              <a:t>Stel vragen om de student meer te activeren en te motiveren bij het geven van feedback: </a:t>
            </a:r>
            <a:r>
              <a:rPr lang="nl-NL" sz="2000" dirty="0" err="1">
                <a:latin typeface="+mj-lt"/>
                <a:ea typeface="Calibri" panose="020F0502020204030204" pitchFamily="34" charset="0"/>
                <a:cs typeface="Times New Roman" panose="02020603050405020304" pitchFamily="18" charset="0"/>
              </a:rPr>
              <a:t>ask</a:t>
            </a:r>
            <a:r>
              <a:rPr lang="nl-NL" sz="2000" dirty="0">
                <a:latin typeface="+mj-lt"/>
                <a:ea typeface="Calibri" panose="020F0502020204030204" pitchFamily="34" charset="0"/>
                <a:cs typeface="Times New Roman" panose="02020603050405020304" pitchFamily="18" charset="0"/>
              </a:rPr>
              <a:t>-up – </a:t>
            </a:r>
            <a:r>
              <a:rPr lang="nl-NL" sz="2000" dirty="0" err="1">
                <a:latin typeface="+mj-lt"/>
                <a:ea typeface="Calibri" panose="020F0502020204030204" pitchFamily="34" charset="0"/>
                <a:cs typeface="Times New Roman" panose="02020603050405020304" pitchFamily="18" charset="0"/>
              </a:rPr>
              <a:t>ask</a:t>
            </a:r>
            <a:r>
              <a:rPr lang="nl-NL" sz="2000" dirty="0">
                <a:latin typeface="+mj-lt"/>
                <a:ea typeface="Calibri" panose="020F0502020204030204" pitchFamily="34" charset="0"/>
                <a:cs typeface="Times New Roman" panose="02020603050405020304" pitchFamily="18" charset="0"/>
              </a:rPr>
              <a:t>-back – </a:t>
            </a:r>
            <a:r>
              <a:rPr lang="nl-NL" sz="2000" dirty="0" err="1">
                <a:latin typeface="+mj-lt"/>
                <a:ea typeface="Calibri" panose="020F0502020204030204" pitchFamily="34" charset="0"/>
                <a:cs typeface="Times New Roman" panose="02020603050405020304" pitchFamily="18" charset="0"/>
              </a:rPr>
              <a:t>ask</a:t>
            </a:r>
            <a:r>
              <a:rPr lang="nl-NL" sz="2000" dirty="0">
                <a:latin typeface="+mj-lt"/>
                <a:ea typeface="Calibri" panose="020F0502020204030204" pitchFamily="34" charset="0"/>
                <a:cs typeface="Times New Roman" panose="02020603050405020304" pitchFamily="18" charset="0"/>
              </a:rPr>
              <a:t>-forward. Doe dit voordat je zelf feedback geeft: als je vragen stelt, kun je daarna je feedback geven.* </a:t>
            </a:r>
            <a:endParaRPr lang="nl-NL" sz="2000" dirty="0">
              <a:effectLst/>
              <a:latin typeface="+mj-lt"/>
              <a:ea typeface="Calibri" panose="020F0502020204030204" pitchFamily="34" charset="0"/>
              <a:cs typeface="Times New Roman" panose="02020603050405020304" pitchFamily="18" charset="0"/>
            </a:endParaRPr>
          </a:p>
          <a:p>
            <a:pPr marL="457200" lvl="0" indent="-457200">
              <a:lnSpc>
                <a:spcPct val="90000"/>
              </a:lnSpc>
              <a:buFont typeface="+mj-lt"/>
              <a:buAutoNum type="arabicPeriod" startAt="11"/>
            </a:pPr>
            <a:r>
              <a:rPr lang="nl-NL" sz="2000" dirty="0">
                <a:effectLst/>
                <a:latin typeface="+mj-lt"/>
                <a:ea typeface="Calibri" panose="020F0502020204030204" pitchFamily="34" charset="0"/>
                <a:cs typeface="Times New Roman" panose="02020603050405020304" pitchFamily="18" charset="0"/>
              </a:rPr>
              <a:t>Geef feedback vanuit een observerende, beschrijvende wijze. Gebruik de ik-boodschap. </a:t>
            </a:r>
          </a:p>
          <a:p>
            <a:pPr marL="457200" lvl="0" indent="-457200">
              <a:lnSpc>
                <a:spcPct val="90000"/>
              </a:lnSpc>
              <a:buFont typeface="+mj-lt"/>
              <a:buAutoNum type="arabicPeriod" startAt="11"/>
            </a:pPr>
            <a:r>
              <a:rPr lang="nl-NL" sz="2000" dirty="0">
                <a:effectLst/>
                <a:latin typeface="+mj-lt"/>
                <a:ea typeface="Calibri" panose="020F0502020204030204" pitchFamily="34" charset="0"/>
                <a:cs typeface="Times New Roman" panose="02020603050405020304" pitchFamily="18" charset="0"/>
              </a:rPr>
              <a:t>Geef je feedback liefst in een verhouding tussen positieve en negatief feedback van ongeveer 3:1.*</a:t>
            </a:r>
          </a:p>
          <a:p>
            <a:pPr marL="457200" lvl="0" indent="-457200">
              <a:lnSpc>
                <a:spcPct val="90000"/>
              </a:lnSpc>
              <a:buFont typeface="+mj-lt"/>
              <a:buAutoNum type="arabicPeriod" startAt="11"/>
            </a:pPr>
            <a:r>
              <a:rPr lang="nl-NL" sz="2000" dirty="0">
                <a:effectLst/>
                <a:latin typeface="+mj-lt"/>
                <a:ea typeface="Calibri" panose="020F0502020204030204" pitchFamily="34" charset="0"/>
                <a:cs typeface="Times New Roman" panose="02020603050405020304" pitchFamily="18" charset="0"/>
              </a:rPr>
              <a:t>Stimuleer studenten ook om andere bronnen van feedback gebruiken, zoals leerlingen, leerlingenwerk, ouders.</a:t>
            </a:r>
          </a:p>
          <a:p>
            <a:pPr marL="457200" lvl="0" indent="-457200">
              <a:lnSpc>
                <a:spcPct val="90000"/>
              </a:lnSpc>
              <a:buFont typeface="+mj-lt"/>
              <a:buAutoNum type="arabicPeriod" startAt="11"/>
            </a:pPr>
            <a:r>
              <a:rPr lang="nl-NL" sz="2000" dirty="0">
                <a:effectLst/>
                <a:latin typeface="+mj-lt"/>
                <a:ea typeface="Calibri" panose="020F0502020204030204" pitchFamily="34" charset="0"/>
                <a:cs typeface="Times New Roman" panose="02020603050405020304" pitchFamily="18" charset="0"/>
              </a:rPr>
              <a:t>Film een lesactiviteit van de student. Laat de student zichzelf feedback geven (bijv. aan de hand van de kijkwijzer) en bespreek samen de feedback. </a:t>
            </a:r>
          </a:p>
          <a:p>
            <a:pPr marL="0" indent="0">
              <a:lnSpc>
                <a:spcPct val="90000"/>
              </a:lnSpc>
              <a:buNone/>
            </a:pPr>
            <a:endParaRPr lang="nl-NL" sz="2000" dirty="0">
              <a:latin typeface="+mj-lt"/>
            </a:endParaRPr>
          </a:p>
        </p:txBody>
      </p:sp>
      <p:sp>
        <p:nvSpPr>
          <p:cNvPr id="2" name="Tekstvak 1">
            <a:extLst>
              <a:ext uri="{FF2B5EF4-FFF2-40B4-BE49-F238E27FC236}">
                <a16:creationId xmlns:a16="http://schemas.microsoft.com/office/drawing/2014/main" id="{548B7640-DDE7-4B14-BD15-0739A2C00711}"/>
              </a:ext>
            </a:extLst>
          </p:cNvPr>
          <p:cNvSpPr txBox="1"/>
          <p:nvPr/>
        </p:nvSpPr>
        <p:spPr>
          <a:xfrm>
            <a:off x="808618" y="6477051"/>
            <a:ext cx="6540137" cy="215444"/>
          </a:xfrm>
          <a:prstGeom prst="rect">
            <a:avLst/>
          </a:prstGeom>
          <a:noFill/>
        </p:spPr>
        <p:txBody>
          <a:bodyPr wrap="square" rtlCol="0">
            <a:spAutoFit/>
          </a:bodyPr>
          <a:lstStyle/>
          <a:p>
            <a:r>
              <a:rPr lang="nl-NL" sz="800" dirty="0"/>
              <a:t>* Zie Voerman, L. &amp; Faber, F. (2019). </a:t>
            </a:r>
            <a:r>
              <a:rPr lang="nl-NL" sz="800" i="1" dirty="0"/>
              <a:t>Didactisch Coachen.</a:t>
            </a:r>
            <a:r>
              <a:rPr lang="nl-NL" sz="800" dirty="0"/>
              <a:t> De Weijer Uitgeverij. </a:t>
            </a:r>
          </a:p>
        </p:txBody>
      </p:sp>
    </p:spTree>
    <p:extLst>
      <p:ext uri="{BB962C8B-B14F-4D97-AF65-F5344CB8AC3E}">
        <p14:creationId xmlns:p14="http://schemas.microsoft.com/office/powerpoint/2010/main" val="2262242451"/>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04411FDD-2521-49C2-98B9-603E54F51475}"/>
              </a:ext>
            </a:extLst>
          </p:cNvPr>
          <p:cNvSpPr>
            <a:spLocks noGrp="1"/>
          </p:cNvSpPr>
          <p:nvPr>
            <p:ph idx="1"/>
          </p:nvPr>
        </p:nvSpPr>
        <p:spPr>
          <a:xfrm>
            <a:off x="835955" y="1619414"/>
            <a:ext cx="8596668" cy="3880773"/>
          </a:xfrm>
        </p:spPr>
        <p:txBody>
          <a:bodyPr>
            <a:normAutofit/>
          </a:bodyPr>
          <a:lstStyle/>
          <a:p>
            <a:pPr>
              <a:lnSpc>
                <a:spcPct val="107000"/>
              </a:lnSpc>
              <a:spcAft>
                <a:spcPts val="800"/>
              </a:spcAft>
            </a:pPr>
            <a:r>
              <a:rPr lang="nl-NL" sz="2100" b="1" dirty="0">
                <a:solidFill>
                  <a:schemeClr val="accent1"/>
                </a:solidFill>
                <a:effectLst/>
                <a:latin typeface="+mj-lt"/>
                <a:ea typeface="Calibri" panose="020F0502020204030204" pitchFamily="34" charset="0"/>
                <a:cs typeface="Times New Roman" panose="02020603050405020304" pitchFamily="18" charset="0"/>
              </a:rPr>
              <a:t>Herhaling</a:t>
            </a:r>
            <a:endParaRPr lang="nl-NL" sz="2100" dirty="0">
              <a:solidFill>
                <a:schemeClr val="accent1"/>
              </a:solidFill>
              <a:effectLst/>
              <a:latin typeface="+mj-lt"/>
              <a:ea typeface="Calibri" panose="020F0502020204030204" pitchFamily="34" charset="0"/>
              <a:cs typeface="Times New Roman" panose="02020603050405020304" pitchFamily="18" charset="0"/>
            </a:endParaRPr>
          </a:p>
          <a:p>
            <a:pPr marL="342900" lvl="0" indent="-342900">
              <a:lnSpc>
                <a:spcPct val="107000"/>
              </a:lnSpc>
              <a:buFont typeface="+mj-lt"/>
              <a:buAutoNum type="arabicPeriod" startAt="17"/>
            </a:pPr>
            <a:r>
              <a:rPr lang="nl-NL" sz="2100" dirty="0">
                <a:effectLst/>
                <a:latin typeface="+mj-lt"/>
                <a:ea typeface="Calibri" panose="020F0502020204030204" pitchFamily="34" charset="0"/>
                <a:cs typeface="Times New Roman" panose="02020603050405020304" pitchFamily="18" charset="0"/>
              </a:rPr>
              <a:t>Zorg dat een student kan groeien en succeservaringen kan beleven! Geef hem de kans om fouten te maken en om zijn activiteiten bij te stellen. Laat een student minimaal 3 lessen geven per subdoel. </a:t>
            </a:r>
          </a:p>
          <a:p>
            <a:pPr marL="342900" lvl="0" indent="-342900">
              <a:lnSpc>
                <a:spcPct val="107000"/>
              </a:lnSpc>
              <a:buFont typeface="+mj-lt"/>
              <a:buAutoNum type="arabicPeriod" startAt="17"/>
            </a:pPr>
            <a:r>
              <a:rPr lang="nl-NL" sz="2100" dirty="0">
                <a:effectLst/>
                <a:latin typeface="+mj-lt"/>
                <a:ea typeface="Calibri" panose="020F0502020204030204" pitchFamily="34" charset="0"/>
                <a:cs typeface="Times New Roman" panose="02020603050405020304" pitchFamily="18" charset="0"/>
              </a:rPr>
              <a:t>Geef op elke lesactiviteit feedback en stel de manier van oefenen eventueel bij. Soms is er een andere manier nodig om te oefenen.   </a:t>
            </a:r>
          </a:p>
          <a:p>
            <a:pPr marL="342900" lvl="0" indent="-342900">
              <a:lnSpc>
                <a:spcPct val="107000"/>
              </a:lnSpc>
              <a:spcAft>
                <a:spcPts val="800"/>
              </a:spcAft>
              <a:buFont typeface="+mj-lt"/>
              <a:buAutoNum type="arabicPeriod" startAt="17"/>
            </a:pPr>
            <a:r>
              <a:rPr lang="nl-NL" sz="2100" dirty="0">
                <a:effectLst/>
                <a:latin typeface="+mj-lt"/>
                <a:ea typeface="Calibri" panose="020F0502020204030204" pitchFamily="34" charset="0"/>
                <a:cs typeface="Times New Roman" panose="02020603050405020304" pitchFamily="18" charset="0"/>
              </a:rPr>
              <a:t>Laat de student de foutjes eruit oefenen totdat zijn leerdoel is behaald. </a:t>
            </a:r>
          </a:p>
        </p:txBody>
      </p:sp>
    </p:spTree>
    <p:extLst>
      <p:ext uri="{BB962C8B-B14F-4D97-AF65-F5344CB8AC3E}">
        <p14:creationId xmlns:p14="http://schemas.microsoft.com/office/powerpoint/2010/main" val="1840475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86C16C40-7C29-4ACC-B851-7E08E459B5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CDD733AE-DD5E-4C77-8BCD-72BF12A06BB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3" name="Straight Connector 12">
              <a:extLst>
                <a:ext uri="{FF2B5EF4-FFF2-40B4-BE49-F238E27FC236}">
                  <a16:creationId xmlns:a16="http://schemas.microsoft.com/office/drawing/2014/main" id="{51DE90A4-932E-4370-BA07-30F43254C01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A19CA4A-B208-452A-8BE4-BC6940D33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FFFFFF"/>
              </a:solidFill>
            </a:ln>
          </p:spPr>
          <p:style>
            <a:lnRef idx="2">
              <a:schemeClr val="accent1"/>
            </a:lnRef>
            <a:fillRef idx="0">
              <a:schemeClr val="accent1"/>
            </a:fillRef>
            <a:effectRef idx="1">
              <a:schemeClr val="accent1"/>
            </a:effectRef>
            <a:fontRef idx="minor">
              <a:schemeClr val="tx1"/>
            </a:fontRef>
          </p:style>
        </p:cxnSp>
        <p:sp>
          <p:nvSpPr>
            <p:cNvPr id="15" name="Rectangle 23">
              <a:extLst>
                <a:ext uri="{FF2B5EF4-FFF2-40B4-BE49-F238E27FC236}">
                  <a16:creationId xmlns:a16="http://schemas.microsoft.com/office/drawing/2014/main" id="{B74F8D3E-E618-4DE3-A0CC-B4904BB5D5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5">
              <a:extLst>
                <a:ext uri="{FF2B5EF4-FFF2-40B4-BE49-F238E27FC236}">
                  <a16:creationId xmlns:a16="http://schemas.microsoft.com/office/drawing/2014/main" id="{299DA406-C54B-4E31-867D-FAF8DCE704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16">
              <a:extLst>
                <a:ext uri="{FF2B5EF4-FFF2-40B4-BE49-F238E27FC236}">
                  <a16:creationId xmlns:a16="http://schemas.microsoft.com/office/drawing/2014/main" id="{A1E16883-5140-47C4-A9AD-AD6598AC3E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7">
              <a:extLst>
                <a:ext uri="{FF2B5EF4-FFF2-40B4-BE49-F238E27FC236}">
                  <a16:creationId xmlns:a16="http://schemas.microsoft.com/office/drawing/2014/main" id="{4CD848DC-8A2A-4093-9BDD-7AF4B6A278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8">
              <a:extLst>
                <a:ext uri="{FF2B5EF4-FFF2-40B4-BE49-F238E27FC236}">
                  <a16:creationId xmlns:a16="http://schemas.microsoft.com/office/drawing/2014/main" id="{34635A4D-E9CE-4B78-912A-479EA4512B1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9">
              <a:extLst>
                <a:ext uri="{FF2B5EF4-FFF2-40B4-BE49-F238E27FC236}">
                  <a16:creationId xmlns:a16="http://schemas.microsoft.com/office/drawing/2014/main" id="{D663A5EE-5581-44F3-8F98-688755F63E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0">
              <a:extLst>
                <a:ext uri="{FF2B5EF4-FFF2-40B4-BE49-F238E27FC236}">
                  <a16:creationId xmlns:a16="http://schemas.microsoft.com/office/drawing/2014/main" id="{B1E84E6A-F5AE-4F4D-98F2-82FE4FCC26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DDE7DDC9-17D4-4686-833D-48F8733B49E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Tijdelijke aanduiding voor inhoud 4">
            <a:extLst>
              <a:ext uri="{FF2B5EF4-FFF2-40B4-BE49-F238E27FC236}">
                <a16:creationId xmlns:a16="http://schemas.microsoft.com/office/drawing/2014/main" id="{665525B1-EA05-4C6A-8078-BF2297AFB499}"/>
              </a:ext>
            </a:extLst>
          </p:cNvPr>
          <p:cNvSpPr>
            <a:spLocks noGrp="1"/>
          </p:cNvSpPr>
          <p:nvPr>
            <p:ph idx="1"/>
          </p:nvPr>
        </p:nvSpPr>
        <p:spPr>
          <a:xfrm>
            <a:off x="468592" y="685750"/>
            <a:ext cx="8709709" cy="4948134"/>
          </a:xfrm>
        </p:spPr>
        <p:txBody>
          <a:bodyPr>
            <a:noAutofit/>
          </a:bodyPr>
          <a:lstStyle/>
          <a:p>
            <a:pPr>
              <a:lnSpc>
                <a:spcPct val="90000"/>
              </a:lnSpc>
              <a:spcAft>
                <a:spcPts val="800"/>
              </a:spcAft>
            </a:pPr>
            <a:r>
              <a:rPr lang="nl-NL" sz="2100" b="1" dirty="0">
                <a:solidFill>
                  <a:schemeClr val="accent1"/>
                </a:solidFill>
                <a:effectLst/>
                <a:latin typeface="+mj-lt"/>
                <a:ea typeface="Calibri" panose="020F0502020204030204" pitchFamily="34" charset="0"/>
                <a:cs typeface="Times New Roman" panose="02020603050405020304" pitchFamily="18" charset="0"/>
              </a:rPr>
              <a:t>Ontwikkeling mentale modellen</a:t>
            </a:r>
            <a:endParaRPr lang="nl-NL" sz="2100" dirty="0">
              <a:solidFill>
                <a:schemeClr val="accent1"/>
              </a:solidFill>
              <a:effectLst/>
              <a:latin typeface="+mj-lt"/>
              <a:ea typeface="Calibri" panose="020F0502020204030204" pitchFamily="34" charset="0"/>
              <a:cs typeface="Times New Roman" panose="02020603050405020304" pitchFamily="18" charset="0"/>
            </a:endParaRPr>
          </a:p>
          <a:p>
            <a:pPr marL="457200" lvl="0" indent="-457200">
              <a:lnSpc>
                <a:spcPct val="90000"/>
              </a:lnSpc>
              <a:buFont typeface="+mj-lt"/>
              <a:buAutoNum type="arabicPeriod" startAt="20"/>
            </a:pPr>
            <a:r>
              <a:rPr lang="nl-NL" sz="2100" dirty="0">
                <a:effectLst/>
                <a:latin typeface="+mj-lt"/>
                <a:ea typeface="Calibri" panose="020F0502020204030204" pitchFamily="34" charset="0"/>
                <a:cs typeface="Times New Roman" panose="02020603050405020304" pitchFamily="18" charset="0"/>
              </a:rPr>
              <a:t>Wees een inspirerend voorbeeld voor de student. </a:t>
            </a:r>
          </a:p>
          <a:p>
            <a:pPr marL="457200" lvl="0" indent="-457200">
              <a:lnSpc>
                <a:spcPct val="90000"/>
              </a:lnSpc>
              <a:buFont typeface="+mj-lt"/>
              <a:buAutoNum type="arabicPeriod" startAt="20"/>
            </a:pPr>
            <a:r>
              <a:rPr lang="nl-NL" sz="2100" dirty="0">
                <a:effectLst/>
                <a:latin typeface="+mj-lt"/>
                <a:ea typeface="Calibri" panose="020F0502020204030204" pitchFamily="34" charset="0"/>
                <a:cs typeface="Times New Roman" panose="02020603050405020304" pitchFamily="18" charset="0"/>
              </a:rPr>
              <a:t>Laat de student een goed voorbeeld zien van hoe de te leren vaardigheid eruit ziet. </a:t>
            </a:r>
          </a:p>
          <a:p>
            <a:pPr marL="457200" lvl="0" indent="-457200">
              <a:lnSpc>
                <a:spcPct val="90000"/>
              </a:lnSpc>
              <a:buFont typeface="+mj-lt"/>
              <a:buAutoNum type="arabicPeriod" startAt="20"/>
            </a:pPr>
            <a:r>
              <a:rPr lang="nl-NL" sz="2100" dirty="0">
                <a:effectLst/>
                <a:latin typeface="+mj-lt"/>
                <a:ea typeface="Calibri" panose="020F0502020204030204" pitchFamily="34" charset="0"/>
                <a:cs typeface="Times New Roman" panose="02020603050405020304" pitchFamily="18" charset="0"/>
              </a:rPr>
              <a:t>Leg concreet uit aan de student hoe je zelf de vaardigheid uitoefent. </a:t>
            </a:r>
          </a:p>
          <a:p>
            <a:pPr marL="457200" lvl="0" indent="-457200">
              <a:lnSpc>
                <a:spcPct val="90000"/>
              </a:lnSpc>
              <a:buFont typeface="+mj-lt"/>
              <a:buAutoNum type="arabicPeriod" startAt="20"/>
            </a:pPr>
            <a:r>
              <a:rPr lang="nl-NL" sz="2100" dirty="0">
                <a:effectLst/>
                <a:latin typeface="+mj-lt"/>
                <a:ea typeface="Calibri" panose="020F0502020204030204" pitchFamily="34" charset="0"/>
                <a:cs typeface="Times New Roman" panose="02020603050405020304" pitchFamily="18" charset="0"/>
              </a:rPr>
              <a:t>Laat een student verschillende lessen van jou observeren en je feedback geven t.a.v. zijn leerdoel. </a:t>
            </a:r>
          </a:p>
          <a:p>
            <a:pPr marL="457200" lvl="0" indent="-457200">
              <a:lnSpc>
                <a:spcPct val="90000"/>
              </a:lnSpc>
              <a:buFont typeface="+mj-lt"/>
              <a:buAutoNum type="arabicPeriod" startAt="20"/>
            </a:pPr>
            <a:r>
              <a:rPr lang="nl-NL" sz="2100" dirty="0">
                <a:effectLst/>
                <a:latin typeface="+mj-lt"/>
                <a:ea typeface="Calibri" panose="020F0502020204030204" pitchFamily="34" charset="0"/>
                <a:cs typeface="Times New Roman" panose="02020603050405020304" pitchFamily="18" charset="0"/>
              </a:rPr>
              <a:t>Laat een student lessen observeren van collega’s t.a.v. het leerdoel. </a:t>
            </a:r>
          </a:p>
          <a:p>
            <a:pPr marL="457200" lvl="0" indent="-457200">
              <a:lnSpc>
                <a:spcPct val="90000"/>
              </a:lnSpc>
              <a:buFont typeface="+mj-lt"/>
              <a:buAutoNum type="arabicPeriod" startAt="20"/>
            </a:pPr>
            <a:r>
              <a:rPr lang="nl-NL" sz="2100" dirty="0">
                <a:effectLst/>
                <a:latin typeface="+mj-lt"/>
                <a:ea typeface="Calibri" panose="020F0502020204030204" pitchFamily="34" charset="0"/>
                <a:cs typeface="Times New Roman" panose="02020603050405020304" pitchFamily="18" charset="0"/>
              </a:rPr>
              <a:t>Laat de student zijn lessen voorbereiden door de les vooraf mentaal te doorlopen en verschillende scenario’s uit te denken. Zowel op didactisch als op pedagogisch gebied. Focus op hierbij op zijn leerdoel. </a:t>
            </a:r>
          </a:p>
          <a:p>
            <a:pPr marL="457200" lvl="0" indent="-457200">
              <a:lnSpc>
                <a:spcPct val="90000"/>
              </a:lnSpc>
              <a:buFont typeface="+mj-lt"/>
              <a:buAutoNum type="arabicPeriod" startAt="20"/>
            </a:pPr>
            <a:r>
              <a:rPr lang="nl-NL" sz="2100" dirty="0">
                <a:effectLst/>
                <a:latin typeface="+mj-lt"/>
                <a:ea typeface="Calibri" panose="020F0502020204030204" pitchFamily="34" charset="0"/>
                <a:cs typeface="Times New Roman" panose="02020603050405020304" pitchFamily="18" charset="0"/>
              </a:rPr>
              <a:t>Bekijk en bespreek samen met een student de kijkwijzer. </a:t>
            </a:r>
          </a:p>
          <a:p>
            <a:pPr marL="0" indent="0">
              <a:lnSpc>
                <a:spcPct val="90000"/>
              </a:lnSpc>
              <a:buNone/>
            </a:pPr>
            <a:endParaRPr lang="nl-NL" sz="2100" dirty="0">
              <a:latin typeface="+mj-lt"/>
            </a:endParaRPr>
          </a:p>
        </p:txBody>
      </p:sp>
    </p:spTree>
    <p:extLst>
      <p:ext uri="{BB962C8B-B14F-4D97-AF65-F5344CB8AC3E}">
        <p14:creationId xmlns:p14="http://schemas.microsoft.com/office/powerpoint/2010/main" val="938875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inhoud 4">
            <a:extLst>
              <a:ext uri="{FF2B5EF4-FFF2-40B4-BE49-F238E27FC236}">
                <a16:creationId xmlns:a16="http://schemas.microsoft.com/office/drawing/2014/main" id="{FB53C50C-068D-43F8-BB60-1A7B11C70AAE}"/>
              </a:ext>
            </a:extLst>
          </p:cNvPr>
          <p:cNvSpPr>
            <a:spLocks noGrp="1"/>
          </p:cNvSpPr>
          <p:nvPr>
            <p:ph idx="1"/>
          </p:nvPr>
        </p:nvSpPr>
        <p:spPr>
          <a:xfrm>
            <a:off x="751979" y="1404810"/>
            <a:ext cx="8596668" cy="3880773"/>
          </a:xfrm>
        </p:spPr>
        <p:txBody>
          <a:bodyPr>
            <a:noAutofit/>
          </a:bodyPr>
          <a:lstStyle/>
          <a:p>
            <a:pPr>
              <a:lnSpc>
                <a:spcPct val="107000"/>
              </a:lnSpc>
              <a:spcAft>
                <a:spcPts val="800"/>
              </a:spcAft>
            </a:pPr>
            <a:r>
              <a:rPr lang="nl-NL" sz="2100" b="1" dirty="0">
                <a:solidFill>
                  <a:schemeClr val="accent1"/>
                </a:solidFill>
                <a:effectLst/>
                <a:latin typeface="+mj-lt"/>
                <a:ea typeface="Calibri" panose="020F0502020204030204" pitchFamily="34" charset="0"/>
                <a:cs typeface="Times New Roman" panose="02020603050405020304" pitchFamily="18" charset="0"/>
              </a:rPr>
              <a:t>Begeleiding expert</a:t>
            </a:r>
            <a:endParaRPr lang="nl-NL" sz="2100" dirty="0">
              <a:solidFill>
                <a:schemeClr val="accent1"/>
              </a:solidFill>
              <a:effectLst/>
              <a:latin typeface="+mj-lt"/>
              <a:ea typeface="Calibri" panose="020F0502020204030204" pitchFamily="34" charset="0"/>
              <a:cs typeface="Times New Roman" panose="02020603050405020304" pitchFamily="18" charset="0"/>
            </a:endParaRPr>
          </a:p>
          <a:p>
            <a:pPr marL="457200" lvl="0" indent="-457200">
              <a:lnSpc>
                <a:spcPct val="107000"/>
              </a:lnSpc>
              <a:buFont typeface="+mj-lt"/>
              <a:buAutoNum type="arabicPeriod" startAt="27"/>
            </a:pPr>
            <a:r>
              <a:rPr lang="nl-NL" sz="2100" dirty="0">
                <a:effectLst/>
                <a:latin typeface="+mj-lt"/>
                <a:ea typeface="Calibri" panose="020F0502020204030204" pitchFamily="34" charset="0"/>
                <a:cs typeface="Times New Roman" panose="02020603050405020304" pitchFamily="18" charset="0"/>
              </a:rPr>
              <a:t>Jij bent de expert! </a:t>
            </a:r>
          </a:p>
          <a:p>
            <a:pPr marL="457200" lvl="0" indent="-457200">
              <a:lnSpc>
                <a:spcPct val="107000"/>
              </a:lnSpc>
              <a:buFont typeface="+mj-lt"/>
              <a:buAutoNum type="arabicPeriod" startAt="27"/>
            </a:pPr>
            <a:r>
              <a:rPr lang="nl-NL" sz="2100" dirty="0">
                <a:effectLst/>
                <a:latin typeface="+mj-lt"/>
                <a:ea typeface="Calibri" panose="020F0502020204030204" pitchFamily="34" charset="0"/>
                <a:cs typeface="Times New Roman" panose="02020603050405020304" pitchFamily="18" charset="0"/>
              </a:rPr>
              <a:t>Maar ook jij bent nog niet uitgeleerd. Heb een open leerhouding: wat leer jij van de student? Dit kun je ook teruggeven aan de student. </a:t>
            </a:r>
          </a:p>
          <a:p>
            <a:pPr marL="457200" lvl="0" indent="-457200">
              <a:lnSpc>
                <a:spcPct val="107000"/>
              </a:lnSpc>
              <a:buFont typeface="+mj-lt"/>
              <a:buAutoNum type="arabicPeriod" startAt="27"/>
            </a:pPr>
            <a:r>
              <a:rPr lang="nl-NL" sz="2100" dirty="0">
                <a:effectLst/>
                <a:latin typeface="+mj-lt"/>
                <a:ea typeface="Calibri" panose="020F0502020204030204" pitchFamily="34" charset="0"/>
                <a:cs typeface="Times New Roman" panose="02020603050405020304" pitchFamily="18" charset="0"/>
              </a:rPr>
              <a:t>Wees een motivator en ondersteuner voor de student. Zij zijn steeds keihard bezig met oefenen buiten hun comfortzone. </a:t>
            </a:r>
          </a:p>
          <a:p>
            <a:pPr marL="457200" lvl="0" indent="-457200">
              <a:lnSpc>
                <a:spcPct val="107000"/>
              </a:lnSpc>
              <a:buFont typeface="+mj-lt"/>
              <a:buAutoNum type="arabicPeriod" startAt="27"/>
            </a:pPr>
            <a:r>
              <a:rPr lang="nl-NL" sz="2100" dirty="0">
                <a:effectLst/>
                <a:latin typeface="+mj-lt"/>
                <a:ea typeface="Calibri" panose="020F0502020204030204" pitchFamily="34" charset="0"/>
                <a:cs typeface="Times New Roman" panose="02020603050405020304" pitchFamily="18" charset="0"/>
              </a:rPr>
              <a:t>Vier de succeservaringen van de student. Vier elk behaald leerdoel. </a:t>
            </a:r>
          </a:p>
          <a:p>
            <a:pPr marL="0" indent="0">
              <a:buNone/>
            </a:pPr>
            <a:endParaRPr lang="nl-NL" sz="2100" dirty="0">
              <a:latin typeface="+mj-lt"/>
            </a:endParaRPr>
          </a:p>
        </p:txBody>
      </p:sp>
    </p:spTree>
    <p:extLst>
      <p:ext uri="{BB962C8B-B14F-4D97-AF65-F5344CB8AC3E}">
        <p14:creationId xmlns:p14="http://schemas.microsoft.com/office/powerpoint/2010/main" val="840974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55AE6B0-AC9E-4167-806F-E9DB135FC4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el 1">
            <a:extLst>
              <a:ext uri="{FF2B5EF4-FFF2-40B4-BE49-F238E27FC236}">
                <a16:creationId xmlns:a16="http://schemas.microsoft.com/office/drawing/2014/main" id="{BECE54E2-9ED5-40FC-A7DF-C6C260462F9E}"/>
              </a:ext>
            </a:extLst>
          </p:cNvPr>
          <p:cNvSpPr>
            <a:spLocks noGrp="1"/>
          </p:cNvSpPr>
          <p:nvPr>
            <p:ph type="title"/>
          </p:nvPr>
        </p:nvSpPr>
        <p:spPr>
          <a:xfrm>
            <a:off x="502739" y="1905000"/>
            <a:ext cx="3547581" cy="4093028"/>
          </a:xfrm>
        </p:spPr>
        <p:txBody>
          <a:bodyPr anchor="ctr">
            <a:normAutofit/>
          </a:bodyPr>
          <a:lstStyle/>
          <a:p>
            <a:r>
              <a:rPr lang="nl-NL" sz="4400" dirty="0"/>
              <a:t>Reflectie en uitwisseling</a:t>
            </a:r>
            <a:br>
              <a:rPr lang="nl-NL" sz="4400" dirty="0"/>
            </a:br>
            <a:br>
              <a:rPr lang="nl-NL" sz="4400" dirty="0"/>
            </a:br>
            <a:endParaRPr lang="nl-NL" sz="2100" dirty="0"/>
          </a:p>
        </p:txBody>
      </p:sp>
      <p:grpSp>
        <p:nvGrpSpPr>
          <p:cNvPr id="11" name="Group 10">
            <a:extLst>
              <a:ext uri="{FF2B5EF4-FFF2-40B4-BE49-F238E27FC236}">
                <a16:creationId xmlns:a16="http://schemas.microsoft.com/office/drawing/2014/main" id="{3523416A-383B-4FDC-B4C9-D8EDDFE9C0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29267" y="-8467"/>
            <a:ext cx="4766733" cy="6866467"/>
            <a:chOff x="7425267" y="-8467"/>
            <a:chExt cx="4766733" cy="6866467"/>
          </a:xfrm>
        </p:grpSpPr>
        <p:cxnSp>
          <p:nvCxnSpPr>
            <p:cNvPr id="28" name="Straight Connector 11">
              <a:extLst>
                <a:ext uri="{FF2B5EF4-FFF2-40B4-BE49-F238E27FC236}">
                  <a16:creationId xmlns:a16="http://schemas.microsoft.com/office/drawing/2014/main" id="{CB0D29D5-3F7C-4197-821B-6D60A66CC04B}"/>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rgbClr val="BFBFBF">
                  <a:alpha val="75000"/>
                </a:srgbClr>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47FB49A-3541-428A-AADE-682A3C50563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rgbClr val="BFBFBF">
                  <a:alpha val="80000"/>
                </a:srgbClr>
              </a:solidFill>
            </a:ln>
          </p:spPr>
          <p:style>
            <a:lnRef idx="2">
              <a:schemeClr val="accent1"/>
            </a:lnRef>
            <a:fillRef idx="0">
              <a:schemeClr val="accent1"/>
            </a:fillRef>
            <a:effectRef idx="1">
              <a:schemeClr val="accent1"/>
            </a:effectRef>
            <a:fontRef idx="minor">
              <a:schemeClr val="tx1"/>
            </a:fontRef>
          </p:style>
        </p:cxnSp>
        <p:sp>
          <p:nvSpPr>
            <p:cNvPr id="29" name="Rectangle 23">
              <a:extLst>
                <a:ext uri="{FF2B5EF4-FFF2-40B4-BE49-F238E27FC236}">
                  <a16:creationId xmlns:a16="http://schemas.microsoft.com/office/drawing/2014/main" id="{D96F53DC-08F1-42C6-B558-B83D54B276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AFE48CAF-A51C-463F-A570-ED99439A5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Isosceles Triangle 15">
              <a:extLst>
                <a:ext uri="{FF2B5EF4-FFF2-40B4-BE49-F238E27FC236}">
                  <a16:creationId xmlns:a16="http://schemas.microsoft.com/office/drawing/2014/main" id="{01F0C48B-50FF-4351-8207-16D0960483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7">
              <a:extLst>
                <a:ext uri="{FF2B5EF4-FFF2-40B4-BE49-F238E27FC236}">
                  <a16:creationId xmlns:a16="http://schemas.microsoft.com/office/drawing/2014/main" id="{300384B6-5ED6-4F91-A548-B706D8375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Rectangle 28">
              <a:extLst>
                <a:ext uri="{FF2B5EF4-FFF2-40B4-BE49-F238E27FC236}">
                  <a16:creationId xmlns:a16="http://schemas.microsoft.com/office/drawing/2014/main" id="{337AFFAE-C182-463C-9459-8AB3C69D9A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9">
              <a:extLst>
                <a:ext uri="{FF2B5EF4-FFF2-40B4-BE49-F238E27FC236}">
                  <a16:creationId xmlns:a16="http://schemas.microsoft.com/office/drawing/2014/main" id="{510ACF17-C3F0-42BF-BDEB-D079277121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2" name="Isosceles Triangle 19">
              <a:extLst>
                <a:ext uri="{FF2B5EF4-FFF2-40B4-BE49-F238E27FC236}">
                  <a16:creationId xmlns:a16="http://schemas.microsoft.com/office/drawing/2014/main" id="{E804EFD0-B84E-476F-9FC6-6C4A42EA00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33" name="Rectangle 21">
            <a:extLst>
              <a:ext uri="{FF2B5EF4-FFF2-40B4-BE49-F238E27FC236}">
                <a16:creationId xmlns:a16="http://schemas.microsoft.com/office/drawing/2014/main" id="{87BD1F4E-A66D-4C06-86DA-8D56CA7A3B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77719" y="0"/>
            <a:ext cx="621428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ijdelijke aanduiding voor inhoud 2">
            <a:extLst>
              <a:ext uri="{FF2B5EF4-FFF2-40B4-BE49-F238E27FC236}">
                <a16:creationId xmlns:a16="http://schemas.microsoft.com/office/drawing/2014/main" id="{DBC8D22B-2633-19C7-DEDB-17E6FDB8CEBB}"/>
              </a:ext>
            </a:extLst>
          </p:cNvPr>
          <p:cNvGraphicFramePr>
            <a:graphicFrameLocks noGrp="1"/>
          </p:cNvGraphicFramePr>
          <p:nvPr>
            <p:ph idx="1"/>
            <p:extLst>
              <p:ext uri="{D42A27DB-BD31-4B8C-83A1-F6EECF244321}">
                <p14:modId xmlns:p14="http://schemas.microsoft.com/office/powerpoint/2010/main" val="1056737688"/>
              </p:ext>
            </p:extLst>
          </p:nvPr>
        </p:nvGraphicFramePr>
        <p:xfrm>
          <a:off x="4916553" y="944563"/>
          <a:ext cx="6628804" cy="49795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513879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a:extLst>
              <a:ext uri="{FF2B5EF4-FFF2-40B4-BE49-F238E27FC236}">
                <a16:creationId xmlns:a16="http://schemas.microsoft.com/office/drawing/2014/main" id="{B8434DA3-7D22-40DB-964A-8F1BBD415B48}"/>
              </a:ext>
            </a:extLst>
          </p:cNvPr>
          <p:cNvSpPr>
            <a:spLocks noGrp="1"/>
          </p:cNvSpPr>
          <p:nvPr>
            <p:ph type="title"/>
          </p:nvPr>
        </p:nvSpPr>
        <p:spPr>
          <a:xfrm>
            <a:off x="677334" y="609600"/>
            <a:ext cx="3843375" cy="5175624"/>
          </a:xfrm>
        </p:spPr>
        <p:txBody>
          <a:bodyPr anchor="ctr">
            <a:normAutofit/>
          </a:bodyPr>
          <a:lstStyle/>
          <a:p>
            <a:r>
              <a:rPr lang="nl-NL">
                <a:solidFill>
                  <a:schemeClr val="tx1">
                    <a:lumMod val="85000"/>
                    <a:lumOff val="15000"/>
                  </a:schemeClr>
                </a:solidFill>
              </a:rPr>
              <a:t>Leestip</a:t>
            </a:r>
          </a:p>
        </p:txBody>
      </p:sp>
      <p:sp>
        <p:nvSpPr>
          <p:cNvPr id="26" name="Freeform: Shape 25">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jdelijke aanduiding voor inhoud 2">
            <a:extLst>
              <a:ext uri="{FF2B5EF4-FFF2-40B4-BE49-F238E27FC236}">
                <a16:creationId xmlns:a16="http://schemas.microsoft.com/office/drawing/2014/main" id="{5DC0E678-61F7-4F48-BA14-DD4CF72CBEFF}"/>
              </a:ext>
            </a:extLst>
          </p:cNvPr>
          <p:cNvSpPr>
            <a:spLocks noGrp="1"/>
          </p:cNvSpPr>
          <p:nvPr>
            <p:ph idx="1"/>
          </p:nvPr>
        </p:nvSpPr>
        <p:spPr>
          <a:xfrm>
            <a:off x="6116084" y="609601"/>
            <a:ext cx="5511296" cy="5175624"/>
          </a:xfrm>
        </p:spPr>
        <p:txBody>
          <a:bodyPr anchor="ctr">
            <a:normAutofit/>
          </a:bodyPr>
          <a:lstStyle/>
          <a:p>
            <a:r>
              <a:rPr lang="nl-NL" sz="2400" dirty="0">
                <a:solidFill>
                  <a:srgbClr val="FFFFFF"/>
                </a:solidFill>
              </a:rPr>
              <a:t>Boek ‘Piek’ van Anders Ericsson &amp; Robert Pool</a:t>
            </a:r>
          </a:p>
          <a:p>
            <a:pPr marL="0" indent="0">
              <a:buNone/>
            </a:pPr>
            <a:endParaRPr lang="nl-NL" sz="2400" dirty="0">
              <a:solidFill>
                <a:srgbClr val="FFFFFF"/>
              </a:solidFill>
            </a:endParaRPr>
          </a:p>
        </p:txBody>
      </p:sp>
    </p:spTree>
    <p:extLst>
      <p:ext uri="{BB962C8B-B14F-4D97-AF65-F5344CB8AC3E}">
        <p14:creationId xmlns:p14="http://schemas.microsoft.com/office/powerpoint/2010/main" val="1271331683"/>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alpha val="1000"/>
          </a:schemeClr>
        </a:solidFill>
        <a:effectLst/>
      </p:bgPr>
    </p:bg>
    <p:spTree>
      <p:nvGrpSpPr>
        <p:cNvPr id="1" name=""/>
        <p:cNvGrpSpPr/>
        <p:nvPr/>
      </p:nvGrpSpPr>
      <p:grpSpPr>
        <a:xfrm>
          <a:off x="0" y="0"/>
          <a:ext cx="0" cy="0"/>
          <a:chOff x="0" y="0"/>
          <a:chExt cx="0" cy="0"/>
        </a:xfrm>
      </p:grpSpPr>
      <p:sp>
        <p:nvSpPr>
          <p:cNvPr id="39" name="Rectangle 13">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fbeelding met persoon, binnen, barbell&#10;&#10;Automatisch gegenereerde beschrijving">
            <a:extLst>
              <a:ext uri="{FF2B5EF4-FFF2-40B4-BE49-F238E27FC236}">
                <a16:creationId xmlns:a16="http://schemas.microsoft.com/office/drawing/2014/main" id="{60C3B2EF-CD8C-1B1B-5D72-3EA41996B668}"/>
              </a:ext>
            </a:extLst>
          </p:cNvPr>
          <p:cNvPicPr>
            <a:picLocks noChangeAspect="1"/>
          </p:cNvPicPr>
          <p:nvPr/>
        </p:nvPicPr>
        <p:blipFill rotWithShape="1">
          <a:blip r:embed="rId2">
            <a:duotone>
              <a:prstClr val="black"/>
              <a:schemeClr val="tx2">
                <a:tint val="45000"/>
                <a:satMod val="400000"/>
              </a:schemeClr>
            </a:duotone>
            <a:alphaModFix amt="40000"/>
          </a:blip>
          <a:srcRect/>
          <a:stretch/>
        </p:blipFill>
        <p:spPr>
          <a:xfrm>
            <a:off x="20" y="10"/>
            <a:ext cx="12191980" cy="6857990"/>
          </a:xfrm>
          <a:prstGeom prst="rect">
            <a:avLst/>
          </a:prstGeom>
          <a:solidFill>
            <a:schemeClr val="accent2"/>
          </a:solidFill>
        </p:spPr>
      </p:pic>
      <p:sp>
        <p:nvSpPr>
          <p:cNvPr id="3" name="Tijdelijke aanduiding voor inhoud 2"/>
          <p:cNvSpPr>
            <a:spLocks noGrp="1"/>
          </p:cNvSpPr>
          <p:nvPr>
            <p:ph idx="1"/>
          </p:nvPr>
        </p:nvSpPr>
        <p:spPr>
          <a:xfrm>
            <a:off x="677334" y="2160589"/>
            <a:ext cx="8596668" cy="3880773"/>
          </a:xfrm>
        </p:spPr>
        <p:txBody>
          <a:bodyPr>
            <a:normAutofit/>
          </a:bodyPr>
          <a:lstStyle/>
          <a:p>
            <a:pPr marL="0" indent="0">
              <a:buNone/>
            </a:pPr>
            <a:r>
              <a:rPr lang="nl-NL" sz="3600" b="1" dirty="0">
                <a:solidFill>
                  <a:schemeClr val="bg2"/>
                </a:solidFill>
                <a:latin typeface="+mj-lt"/>
              </a:rPr>
              <a:t>Inhoud workshop</a:t>
            </a:r>
          </a:p>
          <a:p>
            <a:endParaRPr lang="nl-NL" sz="2000" dirty="0">
              <a:solidFill>
                <a:srgbClr val="FFFFFF"/>
              </a:solidFill>
            </a:endParaRPr>
          </a:p>
          <a:p>
            <a:r>
              <a:rPr lang="nl-NL" sz="2000" dirty="0">
                <a:solidFill>
                  <a:srgbClr val="FFFFFF"/>
                </a:solidFill>
              </a:rPr>
              <a:t>Doelbewuste oefening</a:t>
            </a:r>
          </a:p>
          <a:p>
            <a:r>
              <a:rPr lang="nl-NL" sz="2000" dirty="0">
                <a:solidFill>
                  <a:srgbClr val="FFFFFF"/>
                </a:solidFill>
              </a:rPr>
              <a:t>Doelbewuste oefening van studenten in de kernpraktijken </a:t>
            </a:r>
          </a:p>
          <a:p>
            <a:r>
              <a:rPr lang="nl-NL" sz="2000" dirty="0">
                <a:solidFill>
                  <a:srgbClr val="FFFFFF"/>
                </a:solidFill>
              </a:rPr>
              <a:t>Tips begeleiding studenten </a:t>
            </a:r>
          </a:p>
        </p:txBody>
      </p:sp>
    </p:spTree>
    <p:extLst>
      <p:ext uri="{BB962C8B-B14F-4D97-AF65-F5344CB8AC3E}">
        <p14:creationId xmlns:p14="http://schemas.microsoft.com/office/powerpoint/2010/main" val="177613304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2019-04-23 - Sportlab Sedoc S01E04 - Pieken (medium) [624aac5cefe679.97659184] - selectie DP">
            <a:hlinkClick r:id="" action="ppaction://media"/>
            <a:extLst>
              <a:ext uri="{FF2B5EF4-FFF2-40B4-BE49-F238E27FC236}">
                <a16:creationId xmlns:a16="http://schemas.microsoft.com/office/drawing/2014/main" id="{931276F7-A8D4-40EA-9B7E-CC3B742FF103}"/>
              </a:ext>
            </a:extLst>
          </p:cNvPr>
          <p:cNvPicPr preferRelativeResize="0">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417639" y="1002169"/>
            <a:ext cx="9069201" cy="5101426"/>
          </a:xfrm>
          <a:prstGeom prst="rect">
            <a:avLst/>
          </a:prstGeom>
        </p:spPr>
      </p:pic>
      <p:sp>
        <p:nvSpPr>
          <p:cNvPr id="4" name="Tekstvak 3">
            <a:extLst>
              <a:ext uri="{FF2B5EF4-FFF2-40B4-BE49-F238E27FC236}">
                <a16:creationId xmlns:a16="http://schemas.microsoft.com/office/drawing/2014/main" id="{638B396B-E574-47E1-B40D-7EB436669662}"/>
              </a:ext>
            </a:extLst>
          </p:cNvPr>
          <p:cNvSpPr txBox="1"/>
          <p:nvPr/>
        </p:nvSpPr>
        <p:spPr>
          <a:xfrm>
            <a:off x="8072283" y="6288712"/>
            <a:ext cx="3952568" cy="215444"/>
          </a:xfrm>
          <a:prstGeom prst="rect">
            <a:avLst/>
          </a:prstGeom>
          <a:noFill/>
        </p:spPr>
        <p:txBody>
          <a:bodyPr wrap="square" rtlCol="0">
            <a:spAutoFit/>
          </a:bodyPr>
          <a:lstStyle/>
          <a:p>
            <a:r>
              <a:rPr lang="nl-NL" sz="800" i="1" dirty="0"/>
              <a:t>Uit: </a:t>
            </a:r>
            <a:r>
              <a:rPr lang="nl-NL" sz="800" i="1" dirty="0" err="1"/>
              <a:t>Sportlab</a:t>
            </a:r>
            <a:r>
              <a:rPr lang="nl-NL" sz="800" i="1" dirty="0"/>
              <a:t> Sedoc, aflevering 4, NPO</a:t>
            </a:r>
          </a:p>
        </p:txBody>
      </p:sp>
      <p:sp>
        <p:nvSpPr>
          <p:cNvPr id="2" name="Tekstvak 1">
            <a:extLst>
              <a:ext uri="{FF2B5EF4-FFF2-40B4-BE49-F238E27FC236}">
                <a16:creationId xmlns:a16="http://schemas.microsoft.com/office/drawing/2014/main" id="{FB634590-2F5E-4606-BF85-F1C2B341E5DC}"/>
              </a:ext>
            </a:extLst>
          </p:cNvPr>
          <p:cNvSpPr txBox="1"/>
          <p:nvPr/>
        </p:nvSpPr>
        <p:spPr>
          <a:xfrm>
            <a:off x="2707594" y="540279"/>
            <a:ext cx="6489290" cy="369332"/>
          </a:xfrm>
          <a:prstGeom prst="rect">
            <a:avLst/>
          </a:prstGeom>
          <a:noFill/>
        </p:spPr>
        <p:txBody>
          <a:bodyPr wrap="square" rtlCol="0">
            <a:spAutoFit/>
          </a:bodyPr>
          <a:lstStyle/>
          <a:p>
            <a:r>
              <a:rPr lang="nl-NL" dirty="0">
                <a:solidFill>
                  <a:schemeClr val="tx2"/>
                </a:solidFill>
              </a:rPr>
              <a:t>Wat zie je in dit filmpje terug van doelbewuste oefening? </a:t>
            </a:r>
          </a:p>
        </p:txBody>
      </p:sp>
    </p:spTree>
    <p:extLst>
      <p:ext uri="{BB962C8B-B14F-4D97-AF65-F5344CB8AC3E}">
        <p14:creationId xmlns:p14="http://schemas.microsoft.com/office/powerpoint/2010/main" val="366365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3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FF341E-18F0-4CB4-B10A-D1F473F40AA0}"/>
              </a:ext>
            </a:extLst>
          </p:cNvPr>
          <p:cNvSpPr>
            <a:spLocks noGrp="1"/>
          </p:cNvSpPr>
          <p:nvPr>
            <p:ph type="title"/>
          </p:nvPr>
        </p:nvSpPr>
        <p:spPr>
          <a:xfrm>
            <a:off x="4041059" y="993059"/>
            <a:ext cx="5997677" cy="1320800"/>
          </a:xfrm>
        </p:spPr>
        <p:txBody>
          <a:bodyPr>
            <a:normAutofit/>
          </a:bodyPr>
          <a:lstStyle/>
          <a:p>
            <a:r>
              <a:rPr lang="nl-NL" b="1" dirty="0"/>
              <a:t>Doelbewuste oefening </a:t>
            </a:r>
            <a:endParaRPr lang="nl-NL" dirty="0"/>
          </a:p>
        </p:txBody>
      </p:sp>
      <p:sp>
        <p:nvSpPr>
          <p:cNvPr id="3" name="Tijdelijke aanduiding voor inhoud 2">
            <a:extLst>
              <a:ext uri="{FF2B5EF4-FFF2-40B4-BE49-F238E27FC236}">
                <a16:creationId xmlns:a16="http://schemas.microsoft.com/office/drawing/2014/main" id="{0973546A-1B1B-408C-AE33-9BB92DAB9882}"/>
              </a:ext>
            </a:extLst>
          </p:cNvPr>
          <p:cNvSpPr>
            <a:spLocks noGrp="1"/>
          </p:cNvSpPr>
          <p:nvPr>
            <p:ph idx="1"/>
          </p:nvPr>
        </p:nvSpPr>
        <p:spPr>
          <a:xfrm>
            <a:off x="3775587" y="2160589"/>
            <a:ext cx="6823587" cy="4279540"/>
          </a:xfrm>
        </p:spPr>
        <p:txBody>
          <a:bodyPr>
            <a:noAutofit/>
          </a:bodyPr>
          <a:lstStyle/>
          <a:p>
            <a:pPr marL="0" indent="0">
              <a:lnSpc>
                <a:spcPct val="90000"/>
              </a:lnSpc>
              <a:buNone/>
            </a:pPr>
            <a:r>
              <a:rPr lang="nl-NL" sz="2000"/>
              <a:t>Verbeteren van je prestatie door:</a:t>
            </a:r>
          </a:p>
          <a:p>
            <a:pPr>
              <a:lnSpc>
                <a:spcPct val="90000"/>
              </a:lnSpc>
            </a:pPr>
            <a:r>
              <a:rPr lang="nl-NL" sz="2000"/>
              <a:t>Motivatie, concentratie, inspanning, commitment </a:t>
            </a:r>
          </a:p>
          <a:p>
            <a:pPr>
              <a:lnSpc>
                <a:spcPct val="90000"/>
              </a:lnSpc>
            </a:pPr>
            <a:r>
              <a:rPr lang="nl-NL" sz="2000"/>
              <a:t>Doordacht plan</a:t>
            </a:r>
          </a:p>
          <a:p>
            <a:pPr lvl="1">
              <a:lnSpc>
                <a:spcPct val="90000"/>
              </a:lnSpc>
            </a:pPr>
            <a:r>
              <a:rPr lang="nl-NL" sz="2000"/>
              <a:t>Algemeen doel opdelen in specifieke, meetbare subdoelen met oefenactiviteiten </a:t>
            </a:r>
          </a:p>
          <a:p>
            <a:pPr lvl="1">
              <a:lnSpc>
                <a:spcPct val="90000"/>
              </a:lnSpc>
            </a:pPr>
            <a:r>
              <a:rPr lang="nl-NL" sz="2000">
                <a:sym typeface="Wingdings" panose="05000000000000000000" pitchFamily="2" charset="2"/>
              </a:rPr>
              <a:t>U</a:t>
            </a:r>
            <a:r>
              <a:rPr lang="nl-NL" sz="2000"/>
              <a:t>it je comfortzone! No </a:t>
            </a:r>
            <a:r>
              <a:rPr lang="nl-NL" sz="2000" err="1"/>
              <a:t>pain</a:t>
            </a:r>
            <a:r>
              <a:rPr lang="nl-NL" sz="2000"/>
              <a:t>, no </a:t>
            </a:r>
            <a:r>
              <a:rPr lang="nl-NL" sz="2000" err="1"/>
              <a:t>gain</a:t>
            </a:r>
            <a:r>
              <a:rPr lang="nl-NL" sz="2000"/>
              <a:t>. </a:t>
            </a:r>
          </a:p>
          <a:p>
            <a:pPr>
              <a:lnSpc>
                <a:spcPct val="90000"/>
              </a:lnSpc>
            </a:pPr>
            <a:r>
              <a:rPr lang="nl-NL" sz="2000"/>
              <a:t>Informatieve feedback</a:t>
            </a:r>
          </a:p>
          <a:p>
            <a:pPr>
              <a:lnSpc>
                <a:spcPct val="90000"/>
              </a:lnSpc>
            </a:pPr>
            <a:r>
              <a:rPr lang="nl-NL" sz="2000"/>
              <a:t>Herhaling</a:t>
            </a:r>
          </a:p>
          <a:p>
            <a:pPr>
              <a:lnSpc>
                <a:spcPct val="90000"/>
              </a:lnSpc>
            </a:pPr>
            <a:r>
              <a:rPr lang="nl-NL" sz="2000"/>
              <a:t>Ontwikkeling van mentale modellen </a:t>
            </a:r>
          </a:p>
          <a:p>
            <a:pPr>
              <a:lnSpc>
                <a:spcPct val="90000"/>
              </a:lnSpc>
            </a:pPr>
            <a:r>
              <a:rPr lang="nl-NL" sz="2000"/>
              <a:t>Begeleiding door een expert</a:t>
            </a:r>
          </a:p>
          <a:p>
            <a:pPr marL="0" indent="0">
              <a:lnSpc>
                <a:spcPct val="90000"/>
              </a:lnSpc>
              <a:buNone/>
            </a:pPr>
            <a:endParaRPr lang="nl-NL" sz="2000"/>
          </a:p>
        </p:txBody>
      </p:sp>
      <p:pic>
        <p:nvPicPr>
          <p:cNvPr id="5" name="Picture 4" descr="Een muur beschilderd met een pijl en een dartbord">
            <a:extLst>
              <a:ext uri="{FF2B5EF4-FFF2-40B4-BE49-F238E27FC236}">
                <a16:creationId xmlns:a16="http://schemas.microsoft.com/office/drawing/2014/main" id="{AEE9881D-5F63-F720-9533-5164F1C47719}"/>
              </a:ext>
            </a:extLst>
          </p:cNvPr>
          <p:cNvPicPr>
            <a:picLocks noChangeAspect="1"/>
          </p:cNvPicPr>
          <p:nvPr/>
        </p:nvPicPr>
        <p:blipFill rotWithShape="1">
          <a:blip r:embed="rId2">
            <a:extLst>
              <a:ext uri="{BEBA8EAE-BF5A-486C-A8C5-ECC9F3942E4B}">
                <a14:imgProps xmlns:a14="http://schemas.microsoft.com/office/drawing/2010/main">
                  <a14:imgLayer r:embed="rId3">
                    <a14:imgEffect>
                      <a14:artisticPencilSketch trans="20000"/>
                    </a14:imgEffect>
                  </a14:imgLayer>
                </a14:imgProps>
              </a:ext>
            </a:extLst>
          </a:blip>
          <a:srcRect l="43754"/>
          <a:stretch/>
        </p:blipFill>
        <p:spPr>
          <a:xfrm>
            <a:off x="20" y="-1"/>
            <a:ext cx="3873890" cy="6858001"/>
          </a:xfrm>
          <a:custGeom>
            <a:avLst/>
            <a:gdLst/>
            <a:ahLst/>
            <a:cxnLst/>
            <a:rect l="l" t="t" r="r" b="b"/>
            <a:pathLst>
              <a:path w="5394960" h="6858000">
                <a:moveTo>
                  <a:pt x="842596" y="0"/>
                </a:moveTo>
                <a:lnTo>
                  <a:pt x="5394960" y="0"/>
                </a:lnTo>
                <a:lnTo>
                  <a:pt x="5394960" y="21851"/>
                </a:lnTo>
                <a:lnTo>
                  <a:pt x="4365943" y="6858000"/>
                </a:lnTo>
                <a:lnTo>
                  <a:pt x="0" y="6858000"/>
                </a:lnTo>
                <a:lnTo>
                  <a:pt x="0" y="5666154"/>
                </a:lnTo>
                <a:close/>
              </a:path>
            </a:pathLst>
          </a:custGeom>
        </p:spPr>
      </p:pic>
      <p:sp>
        <p:nvSpPr>
          <p:cNvPr id="9" name="Isosceles Triangle 8">
            <a:extLst>
              <a:ext uri="{FF2B5EF4-FFF2-40B4-BE49-F238E27FC236}">
                <a16:creationId xmlns:a16="http://schemas.microsoft.com/office/drawing/2014/main" id="{3BCB5F6A-9EB0-40B0-9D13-3023E9A205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812350120"/>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34" name="Rectangle 8">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35" name="Rectangle 10">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7" name="Straight Connector 12">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953376"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14">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2133042"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41"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24631"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2"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46597"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3" name="Isosceles Triangle 20">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5488"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77655"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24">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14821"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 name="Titel 1"/>
          <p:cNvSpPr>
            <a:spLocks noGrp="1"/>
          </p:cNvSpPr>
          <p:nvPr>
            <p:ph type="title"/>
          </p:nvPr>
        </p:nvSpPr>
        <p:spPr>
          <a:xfrm>
            <a:off x="677334" y="609600"/>
            <a:ext cx="3843375" cy="5175624"/>
          </a:xfrm>
        </p:spPr>
        <p:txBody>
          <a:bodyPr vert="horz" lIns="91440" tIns="45720" rIns="91440" bIns="45720" rtlCol="0" anchor="ctr">
            <a:normAutofit/>
          </a:bodyPr>
          <a:lstStyle/>
          <a:p>
            <a:r>
              <a:rPr lang="en-US" b="1" dirty="0" err="1">
                <a:solidFill>
                  <a:schemeClr val="tx1">
                    <a:lumMod val="85000"/>
                    <a:lumOff val="15000"/>
                  </a:schemeClr>
                </a:solidFill>
              </a:rPr>
              <a:t>Doelbewuste</a:t>
            </a:r>
            <a:r>
              <a:rPr lang="en-US" b="1" dirty="0">
                <a:solidFill>
                  <a:schemeClr val="tx1">
                    <a:lumMod val="85000"/>
                    <a:lumOff val="15000"/>
                  </a:schemeClr>
                </a:solidFill>
              </a:rPr>
              <a:t> </a:t>
            </a:r>
            <a:r>
              <a:rPr lang="en-US" b="1" dirty="0" err="1">
                <a:solidFill>
                  <a:schemeClr val="tx1">
                    <a:lumMod val="85000"/>
                    <a:lumOff val="15000"/>
                  </a:schemeClr>
                </a:solidFill>
              </a:rPr>
              <a:t>oefening</a:t>
            </a:r>
            <a:r>
              <a:rPr lang="en-US" b="1" dirty="0">
                <a:solidFill>
                  <a:schemeClr val="tx1">
                    <a:lumMod val="85000"/>
                    <a:lumOff val="15000"/>
                  </a:schemeClr>
                </a:solidFill>
              </a:rPr>
              <a:t> door </a:t>
            </a:r>
            <a:r>
              <a:rPr lang="en-US" b="1" dirty="0" err="1">
                <a:solidFill>
                  <a:schemeClr val="tx1">
                    <a:lumMod val="85000"/>
                    <a:lumOff val="15000"/>
                  </a:schemeClr>
                </a:solidFill>
              </a:rPr>
              <a:t>leraren</a:t>
            </a:r>
            <a:r>
              <a:rPr lang="en-US" b="1" dirty="0">
                <a:solidFill>
                  <a:schemeClr val="tx1">
                    <a:lumMod val="85000"/>
                    <a:lumOff val="15000"/>
                  </a:schemeClr>
                </a:solidFill>
              </a:rPr>
              <a:t> in </a:t>
            </a:r>
            <a:r>
              <a:rPr lang="en-US" b="1" dirty="0" err="1">
                <a:solidFill>
                  <a:schemeClr val="tx1">
                    <a:lumMod val="85000"/>
                    <a:lumOff val="15000"/>
                  </a:schemeClr>
                </a:solidFill>
              </a:rPr>
              <a:t>opleiding</a:t>
            </a:r>
            <a:endParaRPr lang="en-US" b="1" dirty="0">
              <a:solidFill>
                <a:schemeClr val="tx1">
                  <a:lumMod val="85000"/>
                  <a:lumOff val="15000"/>
                </a:schemeClr>
              </a:solidFill>
            </a:endParaRPr>
          </a:p>
        </p:txBody>
      </p:sp>
      <p:sp>
        <p:nvSpPr>
          <p:cNvPr id="58" name="Freeform: Shape 26">
            <a:extLst>
              <a:ext uri="{FF2B5EF4-FFF2-40B4-BE49-F238E27FC236}">
                <a16:creationId xmlns:a16="http://schemas.microsoft.com/office/drawing/2014/main" id="{142BFA2A-77A0-4F60-A32A-685681C84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082154" y="-8467"/>
            <a:ext cx="7109846" cy="6866467"/>
          </a:xfrm>
          <a:custGeom>
            <a:avLst/>
            <a:gdLst>
              <a:gd name="connsiteX0" fmla="*/ 0 w 7109846"/>
              <a:gd name="connsiteY0" fmla="*/ 0 h 6866467"/>
              <a:gd name="connsiteX1" fmla="*/ 1249825 w 7109846"/>
              <a:gd name="connsiteY1" fmla="*/ 0 h 6866467"/>
              <a:gd name="connsiteX2" fmla="*/ 1249825 w 7109846"/>
              <a:gd name="connsiteY2" fmla="*/ 8467 h 6866467"/>
              <a:gd name="connsiteX3" fmla="*/ 7109846 w 7109846"/>
              <a:gd name="connsiteY3" fmla="*/ 8467 h 6866467"/>
              <a:gd name="connsiteX4" fmla="*/ 7109846 w 7109846"/>
              <a:gd name="connsiteY4" fmla="*/ 6866467 h 6866467"/>
              <a:gd name="connsiteX5" fmla="*/ 1249825 w 7109846"/>
              <a:gd name="connsiteY5" fmla="*/ 6866467 h 6866467"/>
              <a:gd name="connsiteX6" fmla="*/ 1109382 w 7109846"/>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09846" h="6866467">
                <a:moveTo>
                  <a:pt x="0" y="0"/>
                </a:moveTo>
                <a:lnTo>
                  <a:pt x="1249825" y="0"/>
                </a:lnTo>
                <a:lnTo>
                  <a:pt x="1249825" y="8467"/>
                </a:lnTo>
                <a:lnTo>
                  <a:pt x="7109846" y="8467"/>
                </a:lnTo>
                <a:lnTo>
                  <a:pt x="7109846" y="6866467"/>
                </a:lnTo>
                <a:lnTo>
                  <a:pt x="1249825" y="6866467"/>
                </a:lnTo>
                <a:lnTo>
                  <a:pt x="1109382" y="686646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kstvak 3">
            <a:extLst>
              <a:ext uri="{FF2B5EF4-FFF2-40B4-BE49-F238E27FC236}">
                <a16:creationId xmlns:a16="http://schemas.microsoft.com/office/drawing/2014/main" id="{CD88A103-0D39-4FC6-AE27-2615E7EBD77D}"/>
              </a:ext>
            </a:extLst>
          </p:cNvPr>
          <p:cNvSpPr txBox="1"/>
          <p:nvPr/>
        </p:nvSpPr>
        <p:spPr>
          <a:xfrm>
            <a:off x="6125205" y="1016936"/>
            <a:ext cx="5808873" cy="6630800"/>
          </a:xfrm>
          <a:prstGeom prst="rect">
            <a:avLst/>
          </a:prstGeom>
        </p:spPr>
        <p:txBody>
          <a:bodyPr vert="horz" lIns="91440" tIns="45720" rIns="91440" bIns="45720" rtlCol="0" anchor="ctr">
            <a:normAutofit/>
          </a:bodyPr>
          <a:lstStyle/>
          <a:p>
            <a:pPr marL="0" indent="0">
              <a:spcBef>
                <a:spcPts val="1000"/>
              </a:spcBef>
              <a:buClr>
                <a:schemeClr val="accent1"/>
              </a:buClr>
              <a:buSzPct val="80000"/>
            </a:pPr>
            <a:r>
              <a:rPr lang="en-US" sz="2000" dirty="0" err="1">
                <a:solidFill>
                  <a:schemeClr val="accent2">
                    <a:lumMod val="50000"/>
                  </a:schemeClr>
                </a:solidFill>
              </a:rPr>
              <a:t>Doelbewuste</a:t>
            </a:r>
            <a:r>
              <a:rPr lang="en-US" sz="2000" dirty="0">
                <a:solidFill>
                  <a:schemeClr val="accent2">
                    <a:lumMod val="50000"/>
                  </a:schemeClr>
                </a:solidFill>
              </a:rPr>
              <a:t> </a:t>
            </a:r>
            <a:r>
              <a:rPr lang="en-US" sz="2000" dirty="0" err="1">
                <a:solidFill>
                  <a:schemeClr val="accent2">
                    <a:lumMod val="50000"/>
                  </a:schemeClr>
                </a:solidFill>
              </a:rPr>
              <a:t>benadering</a:t>
            </a:r>
            <a:r>
              <a:rPr lang="en-US" sz="2000" dirty="0">
                <a:solidFill>
                  <a:schemeClr val="accent2">
                    <a:lumMod val="50000"/>
                  </a:schemeClr>
                </a:solidFill>
              </a:rPr>
              <a:t> van </a:t>
            </a:r>
            <a:r>
              <a:rPr lang="en-US" sz="2000" dirty="0" err="1">
                <a:solidFill>
                  <a:schemeClr val="accent2">
                    <a:lumMod val="50000"/>
                  </a:schemeClr>
                </a:solidFill>
              </a:rPr>
              <a:t>reguliere</a:t>
            </a:r>
            <a:r>
              <a:rPr lang="en-US" sz="2000" dirty="0">
                <a:solidFill>
                  <a:schemeClr val="accent2">
                    <a:lumMod val="50000"/>
                  </a:schemeClr>
                </a:solidFill>
              </a:rPr>
              <a:t> </a:t>
            </a:r>
            <a:r>
              <a:rPr lang="en-US" sz="2000" dirty="0" err="1">
                <a:solidFill>
                  <a:schemeClr val="accent2">
                    <a:lumMod val="50000"/>
                  </a:schemeClr>
                </a:solidFill>
              </a:rPr>
              <a:t>activiteiten</a:t>
            </a:r>
            <a:r>
              <a:rPr lang="en-US" sz="2000" dirty="0">
                <a:solidFill>
                  <a:schemeClr val="accent2">
                    <a:lumMod val="50000"/>
                  </a:schemeClr>
                </a:solidFill>
              </a:rPr>
              <a:t> in </a:t>
            </a:r>
            <a:r>
              <a:rPr lang="en-US" sz="2000" dirty="0" err="1">
                <a:solidFill>
                  <a:schemeClr val="accent2">
                    <a:lumMod val="50000"/>
                  </a:schemeClr>
                </a:solidFill>
              </a:rPr>
              <a:t>alledaagse</a:t>
            </a:r>
            <a:r>
              <a:rPr lang="en-US" sz="2000" dirty="0">
                <a:solidFill>
                  <a:schemeClr val="accent2">
                    <a:lumMod val="50000"/>
                  </a:schemeClr>
                </a:solidFill>
              </a:rPr>
              <a:t> </a:t>
            </a:r>
            <a:r>
              <a:rPr lang="en-US" sz="2000" dirty="0" err="1">
                <a:solidFill>
                  <a:schemeClr val="accent2">
                    <a:lumMod val="50000"/>
                  </a:schemeClr>
                </a:solidFill>
              </a:rPr>
              <a:t>onderwijspraktijk</a:t>
            </a:r>
            <a:r>
              <a:rPr lang="en-US" sz="2000" dirty="0">
                <a:solidFill>
                  <a:schemeClr val="accent2">
                    <a:lumMod val="50000"/>
                  </a:schemeClr>
                </a:solidFill>
              </a:rPr>
              <a:t>.</a:t>
            </a:r>
          </a:p>
          <a:p>
            <a:pPr marL="0" indent="0">
              <a:spcBef>
                <a:spcPts val="1000"/>
              </a:spcBef>
              <a:buClr>
                <a:schemeClr val="accent1"/>
              </a:buClr>
              <a:buSzPct val="80000"/>
              <a:buFont typeface="Wingdings 3" charset="2"/>
              <a:buChar char=""/>
            </a:pPr>
            <a:endParaRPr lang="en-US" sz="2000" dirty="0">
              <a:solidFill>
                <a:schemeClr val="accent2">
                  <a:lumMod val="50000"/>
                </a:schemeClr>
              </a:solidFill>
            </a:endParaRPr>
          </a:p>
          <a:p>
            <a:pPr marL="0" indent="0">
              <a:spcBef>
                <a:spcPts val="1000"/>
              </a:spcBef>
              <a:buClr>
                <a:schemeClr val="accent1"/>
              </a:buClr>
              <a:buSzPct val="80000"/>
            </a:pPr>
            <a:r>
              <a:rPr lang="en-US" sz="2000" dirty="0" err="1">
                <a:solidFill>
                  <a:schemeClr val="accent2">
                    <a:lumMod val="50000"/>
                  </a:schemeClr>
                </a:solidFill>
              </a:rPr>
              <a:t>Tweeledig</a:t>
            </a:r>
            <a:r>
              <a:rPr lang="en-US" sz="2000" dirty="0">
                <a:solidFill>
                  <a:schemeClr val="accent2">
                    <a:lumMod val="50000"/>
                  </a:schemeClr>
                </a:solidFill>
              </a:rPr>
              <a:t> </a:t>
            </a:r>
            <a:r>
              <a:rPr lang="en-US" sz="2000" dirty="0" err="1">
                <a:solidFill>
                  <a:schemeClr val="accent2">
                    <a:lumMod val="50000"/>
                  </a:schemeClr>
                </a:solidFill>
              </a:rPr>
              <a:t>doel</a:t>
            </a:r>
            <a:r>
              <a:rPr lang="en-US" sz="2000" dirty="0">
                <a:solidFill>
                  <a:schemeClr val="accent2">
                    <a:lumMod val="50000"/>
                  </a:schemeClr>
                </a:solidFill>
              </a:rPr>
              <a:t>: het </a:t>
            </a:r>
            <a:r>
              <a:rPr lang="en-US" sz="2000" dirty="0" err="1">
                <a:solidFill>
                  <a:schemeClr val="accent2">
                    <a:lumMod val="50000"/>
                  </a:schemeClr>
                </a:solidFill>
              </a:rPr>
              <a:t>verbeteren</a:t>
            </a:r>
            <a:r>
              <a:rPr lang="en-US" sz="2000" dirty="0">
                <a:solidFill>
                  <a:schemeClr val="accent2">
                    <a:lumMod val="50000"/>
                  </a:schemeClr>
                </a:solidFill>
              </a:rPr>
              <a:t> van eigen </a:t>
            </a:r>
            <a:r>
              <a:rPr lang="en-US" sz="2000" dirty="0" err="1">
                <a:solidFill>
                  <a:schemeClr val="accent2">
                    <a:lumMod val="50000"/>
                  </a:schemeClr>
                </a:solidFill>
              </a:rPr>
              <a:t>vaardigheden</a:t>
            </a:r>
            <a:r>
              <a:rPr lang="en-US" sz="2000" dirty="0">
                <a:solidFill>
                  <a:schemeClr val="accent2">
                    <a:lumMod val="50000"/>
                  </a:schemeClr>
                </a:solidFill>
              </a:rPr>
              <a:t> </a:t>
            </a:r>
            <a:r>
              <a:rPr lang="en-US" sz="2000" dirty="0" err="1">
                <a:solidFill>
                  <a:schemeClr val="accent2">
                    <a:lumMod val="50000"/>
                  </a:schemeClr>
                </a:solidFill>
              </a:rPr>
              <a:t>en</a:t>
            </a:r>
            <a:r>
              <a:rPr lang="en-US" sz="2000" dirty="0">
                <a:solidFill>
                  <a:schemeClr val="accent2">
                    <a:lumMod val="50000"/>
                  </a:schemeClr>
                </a:solidFill>
              </a:rPr>
              <a:t> </a:t>
            </a:r>
            <a:r>
              <a:rPr lang="en-US" sz="2000" dirty="0" err="1">
                <a:solidFill>
                  <a:schemeClr val="accent2">
                    <a:lumMod val="50000"/>
                  </a:schemeClr>
                </a:solidFill>
              </a:rPr>
              <a:t>verbeteren</a:t>
            </a:r>
            <a:r>
              <a:rPr lang="en-US" sz="2000" dirty="0">
                <a:solidFill>
                  <a:schemeClr val="accent2">
                    <a:lumMod val="50000"/>
                  </a:schemeClr>
                </a:solidFill>
              </a:rPr>
              <a:t> </a:t>
            </a:r>
            <a:r>
              <a:rPr lang="en-US" sz="2000" dirty="0" err="1">
                <a:solidFill>
                  <a:schemeClr val="accent2">
                    <a:lumMod val="50000"/>
                  </a:schemeClr>
                </a:solidFill>
              </a:rPr>
              <a:t>leerproces</a:t>
            </a:r>
            <a:r>
              <a:rPr lang="en-US" sz="2000" dirty="0">
                <a:solidFill>
                  <a:schemeClr val="accent2">
                    <a:lumMod val="50000"/>
                  </a:schemeClr>
                </a:solidFill>
              </a:rPr>
              <a:t> van </a:t>
            </a:r>
            <a:r>
              <a:rPr lang="en-US" sz="2000" dirty="0" err="1">
                <a:solidFill>
                  <a:schemeClr val="accent2">
                    <a:lumMod val="50000"/>
                  </a:schemeClr>
                </a:solidFill>
              </a:rPr>
              <a:t>leerlingen</a:t>
            </a:r>
            <a:r>
              <a:rPr lang="en-US" sz="2000" dirty="0">
                <a:solidFill>
                  <a:schemeClr val="accent2">
                    <a:lumMod val="50000"/>
                  </a:schemeClr>
                </a:solidFill>
              </a:rPr>
              <a:t>. </a:t>
            </a:r>
          </a:p>
          <a:p>
            <a:pPr marL="0" indent="0">
              <a:spcBef>
                <a:spcPts val="1000"/>
              </a:spcBef>
              <a:buClr>
                <a:schemeClr val="accent1"/>
              </a:buClr>
              <a:buSzPct val="80000"/>
              <a:buFont typeface="Wingdings 3" charset="2"/>
              <a:buChar char=""/>
            </a:pPr>
            <a:endParaRPr lang="en-US" sz="2000" dirty="0">
              <a:solidFill>
                <a:schemeClr val="accent2">
                  <a:lumMod val="50000"/>
                </a:schemeClr>
              </a:solidFill>
            </a:endParaRPr>
          </a:p>
          <a:p>
            <a:pPr marL="0" indent="0">
              <a:spcBef>
                <a:spcPts val="1000"/>
              </a:spcBef>
              <a:buClr>
                <a:schemeClr val="accent1"/>
              </a:buClr>
              <a:buSzPct val="80000"/>
            </a:pPr>
            <a:r>
              <a:rPr lang="en-US" sz="2000" dirty="0" err="1">
                <a:solidFill>
                  <a:schemeClr val="accent2">
                    <a:lumMod val="50000"/>
                  </a:schemeClr>
                </a:solidFill>
              </a:rPr>
              <a:t>Studenten</a:t>
            </a:r>
            <a:r>
              <a:rPr lang="en-US" sz="2000" dirty="0">
                <a:solidFill>
                  <a:schemeClr val="accent2">
                    <a:lumMod val="50000"/>
                  </a:schemeClr>
                </a:solidFill>
              </a:rPr>
              <a:t> </a:t>
            </a:r>
            <a:r>
              <a:rPr lang="en-US" sz="2000" dirty="0" err="1">
                <a:solidFill>
                  <a:schemeClr val="accent2">
                    <a:lumMod val="50000"/>
                  </a:schemeClr>
                </a:solidFill>
              </a:rPr>
              <a:t>geven</a:t>
            </a:r>
            <a:r>
              <a:rPr lang="en-US" sz="2000" dirty="0">
                <a:solidFill>
                  <a:schemeClr val="accent2">
                    <a:lumMod val="50000"/>
                  </a:schemeClr>
                </a:solidFill>
              </a:rPr>
              <a:t> </a:t>
            </a:r>
            <a:r>
              <a:rPr lang="en-US" sz="2000" dirty="0" err="1">
                <a:solidFill>
                  <a:schemeClr val="accent2">
                    <a:lumMod val="50000"/>
                  </a:schemeClr>
                </a:solidFill>
              </a:rPr>
              <a:t>vaker</a:t>
            </a:r>
            <a:r>
              <a:rPr lang="en-US" sz="2000" dirty="0">
                <a:solidFill>
                  <a:schemeClr val="accent2">
                    <a:lumMod val="50000"/>
                  </a:schemeClr>
                </a:solidFill>
              </a:rPr>
              <a:t> </a:t>
            </a:r>
            <a:r>
              <a:rPr lang="en-US" sz="2000" dirty="0" err="1">
                <a:solidFill>
                  <a:schemeClr val="accent2">
                    <a:lumMod val="50000"/>
                  </a:schemeClr>
                </a:solidFill>
              </a:rPr>
              <a:t>aan</a:t>
            </a:r>
            <a:r>
              <a:rPr lang="en-US" sz="2000" dirty="0">
                <a:solidFill>
                  <a:schemeClr val="accent2">
                    <a:lumMod val="50000"/>
                  </a:schemeClr>
                </a:solidFill>
              </a:rPr>
              <a:t> </a:t>
            </a:r>
            <a:r>
              <a:rPr lang="en-US" sz="2000" dirty="0" err="1">
                <a:solidFill>
                  <a:schemeClr val="accent2">
                    <a:lumMod val="50000"/>
                  </a:schemeClr>
                </a:solidFill>
              </a:rPr>
              <a:t>te</a:t>
            </a:r>
            <a:r>
              <a:rPr lang="en-US" sz="2000" dirty="0">
                <a:solidFill>
                  <a:schemeClr val="accent2">
                    <a:lumMod val="50000"/>
                  </a:schemeClr>
                </a:solidFill>
              </a:rPr>
              <a:t> </a:t>
            </a:r>
            <a:r>
              <a:rPr lang="en-US" sz="2000" dirty="0" err="1">
                <a:solidFill>
                  <a:schemeClr val="accent2">
                    <a:lumMod val="50000"/>
                  </a:schemeClr>
                </a:solidFill>
              </a:rPr>
              <a:t>hebben</a:t>
            </a:r>
            <a:r>
              <a:rPr lang="en-US" sz="2000" dirty="0">
                <a:solidFill>
                  <a:schemeClr val="accent2">
                    <a:lumMod val="50000"/>
                  </a:schemeClr>
                </a:solidFill>
              </a:rPr>
              <a:t> </a:t>
            </a:r>
            <a:r>
              <a:rPr lang="en-US" sz="2000" dirty="0" err="1">
                <a:solidFill>
                  <a:schemeClr val="accent2">
                    <a:lumMod val="50000"/>
                  </a:schemeClr>
                </a:solidFill>
              </a:rPr>
              <a:t>geleerd</a:t>
            </a:r>
            <a:r>
              <a:rPr lang="en-US" sz="2000" dirty="0">
                <a:solidFill>
                  <a:schemeClr val="accent2">
                    <a:lumMod val="50000"/>
                  </a:schemeClr>
                </a:solidFill>
              </a:rPr>
              <a:t> over </a:t>
            </a:r>
            <a:r>
              <a:rPr lang="en-US" sz="2000" dirty="0" err="1">
                <a:solidFill>
                  <a:schemeClr val="accent2">
                    <a:lumMod val="50000"/>
                  </a:schemeClr>
                </a:solidFill>
              </a:rPr>
              <a:t>goed</a:t>
            </a:r>
            <a:r>
              <a:rPr lang="en-US" sz="2000" dirty="0">
                <a:solidFill>
                  <a:schemeClr val="accent2">
                    <a:lumMod val="50000"/>
                  </a:schemeClr>
                </a:solidFill>
              </a:rPr>
              <a:t> </a:t>
            </a:r>
            <a:r>
              <a:rPr lang="en-US" sz="2000" dirty="0" err="1">
                <a:solidFill>
                  <a:schemeClr val="accent2">
                    <a:lumMod val="50000"/>
                  </a:schemeClr>
                </a:solidFill>
              </a:rPr>
              <a:t>lesgeven</a:t>
            </a:r>
            <a:r>
              <a:rPr lang="en-US" sz="2000" dirty="0">
                <a:solidFill>
                  <a:schemeClr val="accent2">
                    <a:lumMod val="50000"/>
                  </a:schemeClr>
                </a:solidFill>
              </a:rPr>
              <a:t> door het </a:t>
            </a:r>
            <a:r>
              <a:rPr lang="en-US" sz="2000" dirty="0" err="1">
                <a:solidFill>
                  <a:schemeClr val="accent2">
                    <a:lumMod val="50000"/>
                  </a:schemeClr>
                </a:solidFill>
              </a:rPr>
              <a:t>doen</a:t>
            </a:r>
            <a:r>
              <a:rPr lang="en-US" sz="2000" dirty="0">
                <a:solidFill>
                  <a:schemeClr val="accent2">
                    <a:lumMod val="50000"/>
                  </a:schemeClr>
                </a:solidFill>
              </a:rPr>
              <a:t> van </a:t>
            </a:r>
            <a:r>
              <a:rPr lang="en-US" sz="2000" dirty="0" err="1">
                <a:solidFill>
                  <a:schemeClr val="accent2">
                    <a:lumMod val="50000"/>
                  </a:schemeClr>
                </a:solidFill>
              </a:rPr>
              <a:t>doelbewuste</a:t>
            </a:r>
            <a:r>
              <a:rPr lang="en-US" sz="2000" dirty="0">
                <a:solidFill>
                  <a:schemeClr val="accent2">
                    <a:lumMod val="50000"/>
                  </a:schemeClr>
                </a:solidFill>
              </a:rPr>
              <a:t> </a:t>
            </a:r>
            <a:r>
              <a:rPr lang="en-US" sz="2000" dirty="0" err="1">
                <a:solidFill>
                  <a:schemeClr val="accent2">
                    <a:lumMod val="50000"/>
                  </a:schemeClr>
                </a:solidFill>
              </a:rPr>
              <a:t>oefenactiviteiten</a:t>
            </a:r>
            <a:r>
              <a:rPr lang="en-US" sz="2000" dirty="0">
                <a:solidFill>
                  <a:schemeClr val="accent2">
                    <a:lumMod val="50000"/>
                  </a:schemeClr>
                </a:solidFill>
              </a:rPr>
              <a:t>.</a:t>
            </a:r>
          </a:p>
          <a:p>
            <a:pPr marL="0" indent="0">
              <a:spcBef>
                <a:spcPts val="1000"/>
              </a:spcBef>
              <a:buClr>
                <a:schemeClr val="accent1"/>
              </a:buClr>
              <a:buSzPct val="80000"/>
              <a:buFont typeface="Wingdings 3" charset="2"/>
              <a:buChar char=""/>
            </a:pPr>
            <a:endParaRPr lang="en-US" sz="2000" dirty="0">
              <a:solidFill>
                <a:schemeClr val="accent2">
                  <a:lumMod val="50000"/>
                </a:schemeClr>
              </a:solidFill>
            </a:endParaRPr>
          </a:p>
          <a:p>
            <a:pPr marL="0" indent="0" algn="r">
              <a:spcBef>
                <a:spcPts val="1000"/>
              </a:spcBef>
              <a:buClr>
                <a:schemeClr val="accent1"/>
              </a:buClr>
              <a:buSzPct val="80000"/>
              <a:buFont typeface="Wingdings 3" charset="2"/>
              <a:buChar char=""/>
            </a:pPr>
            <a:r>
              <a:rPr lang="en-US" sz="2000" dirty="0">
                <a:solidFill>
                  <a:schemeClr val="accent2">
                    <a:lumMod val="50000"/>
                  </a:schemeClr>
                </a:solidFill>
              </a:rPr>
              <a:t>(Bronkhorst et al., 2011, 2014)</a:t>
            </a:r>
          </a:p>
          <a:p>
            <a:pPr marL="0" indent="0">
              <a:spcBef>
                <a:spcPts val="1000"/>
              </a:spcBef>
              <a:buClr>
                <a:schemeClr val="accent1"/>
              </a:buClr>
              <a:buSzPct val="80000"/>
              <a:buFont typeface="Wingdings 3" charset="2"/>
              <a:buChar char=""/>
            </a:pPr>
            <a:endParaRPr lang="en-US" sz="2000" dirty="0">
              <a:solidFill>
                <a:schemeClr val="accent2">
                  <a:lumMod val="50000"/>
                </a:schemeClr>
              </a:solidFill>
            </a:endParaRPr>
          </a:p>
          <a:p>
            <a:pPr marL="0" indent="0">
              <a:spcBef>
                <a:spcPts val="1000"/>
              </a:spcBef>
              <a:buClr>
                <a:schemeClr val="accent1"/>
              </a:buClr>
              <a:buSzPct val="80000"/>
              <a:buFont typeface="Wingdings 3" charset="2"/>
              <a:buChar char=""/>
            </a:pPr>
            <a:endParaRPr lang="en-US" sz="2000" dirty="0">
              <a:solidFill>
                <a:schemeClr val="accent2">
                  <a:lumMod val="50000"/>
                </a:schemeClr>
              </a:solidFill>
            </a:endParaRPr>
          </a:p>
          <a:p>
            <a:pPr marL="0" indent="0">
              <a:spcBef>
                <a:spcPts val="1000"/>
              </a:spcBef>
              <a:buClr>
                <a:schemeClr val="accent1"/>
              </a:buClr>
              <a:buSzPct val="80000"/>
              <a:buFont typeface="Wingdings 3" charset="2"/>
              <a:buChar char=""/>
            </a:pPr>
            <a:endParaRPr lang="en-US" sz="2000" dirty="0">
              <a:solidFill>
                <a:schemeClr val="accent2">
                  <a:lumMod val="50000"/>
                </a:schemeClr>
              </a:solidFill>
            </a:endParaRPr>
          </a:p>
          <a:p>
            <a:pPr marL="0" indent="0">
              <a:spcBef>
                <a:spcPts val="1000"/>
              </a:spcBef>
              <a:buClr>
                <a:schemeClr val="accent1"/>
              </a:buClr>
              <a:buSzPct val="80000"/>
              <a:buFont typeface="Wingdings 3" charset="2"/>
              <a:buChar char=""/>
            </a:pPr>
            <a:endParaRPr lang="en-US" sz="2000" dirty="0">
              <a:solidFill>
                <a:schemeClr val="accent2">
                  <a:lumMod val="50000"/>
                </a:schemeClr>
              </a:solidFill>
            </a:endParaRPr>
          </a:p>
          <a:p>
            <a:pPr marL="0" indent="0">
              <a:spcBef>
                <a:spcPts val="1000"/>
              </a:spcBef>
              <a:buClr>
                <a:schemeClr val="accent1"/>
              </a:buClr>
              <a:buSzPct val="80000"/>
              <a:buFont typeface="Wingdings 3" charset="2"/>
              <a:buChar char=""/>
            </a:pPr>
            <a:endParaRPr lang="en-US" sz="2000" dirty="0">
              <a:solidFill>
                <a:schemeClr val="accent2">
                  <a:lumMod val="50000"/>
                </a:schemeClr>
              </a:solidFill>
            </a:endParaRPr>
          </a:p>
        </p:txBody>
      </p:sp>
      <p:sp>
        <p:nvSpPr>
          <p:cNvPr id="3" name="Tekstvak 2">
            <a:extLst>
              <a:ext uri="{FF2B5EF4-FFF2-40B4-BE49-F238E27FC236}">
                <a16:creationId xmlns:a16="http://schemas.microsoft.com/office/drawing/2014/main" id="{B0B16AC6-571B-46A2-B3A0-A6AFB0ADD475}"/>
              </a:ext>
            </a:extLst>
          </p:cNvPr>
          <p:cNvSpPr txBox="1"/>
          <p:nvPr/>
        </p:nvSpPr>
        <p:spPr>
          <a:xfrm>
            <a:off x="3746597" y="5757341"/>
            <a:ext cx="8447965" cy="954107"/>
          </a:xfrm>
          <a:prstGeom prst="rect">
            <a:avLst/>
          </a:prstGeom>
          <a:noFill/>
        </p:spPr>
        <p:txBody>
          <a:bodyPr wrap="square" rtlCol="0">
            <a:spAutoFit/>
          </a:bodyPr>
          <a:lstStyle/>
          <a:p>
            <a:pPr>
              <a:lnSpc>
                <a:spcPct val="200000"/>
              </a:lnSpc>
            </a:pPr>
            <a:r>
              <a:rPr lang="en-US" sz="800" dirty="0">
                <a:solidFill>
                  <a:schemeClr val="bg2"/>
                </a:solidFill>
                <a:effectLst/>
                <a:latin typeface="+mj-lt"/>
                <a:ea typeface="Calibri" panose="020F0502020204030204" pitchFamily="34" charset="0"/>
                <a:cs typeface="Times New Roman" panose="02020603050405020304" pitchFamily="18" charset="0"/>
              </a:rPr>
              <a:t>Bronkhorst, L. H., Meijer, P. C., </a:t>
            </a:r>
            <a:r>
              <a:rPr lang="en-US" sz="800" dirty="0" err="1">
                <a:solidFill>
                  <a:schemeClr val="bg2"/>
                </a:solidFill>
                <a:effectLst/>
                <a:latin typeface="+mj-lt"/>
                <a:ea typeface="Calibri" panose="020F0502020204030204" pitchFamily="34" charset="0"/>
                <a:cs typeface="Times New Roman" panose="02020603050405020304" pitchFamily="18" charset="0"/>
              </a:rPr>
              <a:t>Koster</a:t>
            </a:r>
            <a:r>
              <a:rPr lang="en-US" sz="800" dirty="0">
                <a:solidFill>
                  <a:schemeClr val="bg2"/>
                </a:solidFill>
                <a:effectLst/>
                <a:latin typeface="+mj-lt"/>
                <a:ea typeface="Calibri" panose="020F0502020204030204" pitchFamily="34" charset="0"/>
                <a:cs typeface="Times New Roman" panose="02020603050405020304" pitchFamily="18" charset="0"/>
              </a:rPr>
              <a:t>, B., &amp; </a:t>
            </a:r>
            <a:r>
              <a:rPr lang="en-US" sz="800" dirty="0" err="1">
                <a:solidFill>
                  <a:schemeClr val="bg2"/>
                </a:solidFill>
                <a:effectLst/>
                <a:latin typeface="+mj-lt"/>
                <a:ea typeface="Calibri" panose="020F0502020204030204" pitchFamily="34" charset="0"/>
                <a:cs typeface="Times New Roman" panose="02020603050405020304" pitchFamily="18" charset="0"/>
              </a:rPr>
              <a:t>Vermunt</a:t>
            </a:r>
            <a:r>
              <a:rPr lang="en-US" sz="800" dirty="0">
                <a:solidFill>
                  <a:schemeClr val="bg2"/>
                </a:solidFill>
                <a:effectLst/>
                <a:latin typeface="+mj-lt"/>
                <a:ea typeface="Calibri" panose="020F0502020204030204" pitchFamily="34" charset="0"/>
                <a:cs typeface="Times New Roman" panose="02020603050405020304" pitchFamily="18" charset="0"/>
              </a:rPr>
              <a:t>, J. D. (2011). Fostering meaning-oriented learning and deliberate practice in teacher education. </a:t>
            </a:r>
            <a:r>
              <a:rPr lang="en-US" sz="800" i="1" dirty="0">
                <a:solidFill>
                  <a:schemeClr val="bg2"/>
                </a:solidFill>
                <a:effectLst/>
                <a:latin typeface="+mj-lt"/>
                <a:ea typeface="Calibri" panose="020F0502020204030204" pitchFamily="34" charset="0"/>
                <a:cs typeface="Times New Roman" panose="02020603050405020304" pitchFamily="18" charset="0"/>
              </a:rPr>
              <a:t>Teaching and Teacher</a:t>
            </a:r>
            <a:r>
              <a:rPr lang="en-US" sz="800" dirty="0">
                <a:solidFill>
                  <a:schemeClr val="bg2"/>
                </a:solidFill>
                <a:effectLst/>
                <a:latin typeface="+mj-lt"/>
                <a:ea typeface="Calibri" panose="020F0502020204030204" pitchFamily="34" charset="0"/>
                <a:cs typeface="Times New Roman" panose="02020603050405020304" pitchFamily="18" charset="0"/>
              </a:rPr>
              <a:t> </a:t>
            </a:r>
            <a:r>
              <a:rPr lang="en-US" sz="800" i="1" dirty="0">
                <a:solidFill>
                  <a:schemeClr val="bg2"/>
                </a:solidFill>
                <a:effectLst/>
                <a:latin typeface="+mj-lt"/>
                <a:ea typeface="Calibri" panose="020F0502020204030204" pitchFamily="34" charset="0"/>
                <a:cs typeface="Times New Roman" panose="02020603050405020304" pitchFamily="18" charset="0"/>
              </a:rPr>
              <a:t>Education</a:t>
            </a:r>
            <a:r>
              <a:rPr lang="en-US" sz="800" dirty="0">
                <a:solidFill>
                  <a:schemeClr val="bg2"/>
                </a:solidFill>
                <a:effectLst/>
                <a:latin typeface="+mj-lt"/>
                <a:ea typeface="Calibri" panose="020F0502020204030204" pitchFamily="34" charset="0"/>
                <a:cs typeface="Times New Roman" panose="02020603050405020304" pitchFamily="18" charset="0"/>
              </a:rPr>
              <a:t>,</a:t>
            </a:r>
            <a:r>
              <a:rPr lang="en-US" sz="800" i="1" dirty="0">
                <a:solidFill>
                  <a:schemeClr val="bg2"/>
                </a:solidFill>
                <a:effectLst/>
                <a:latin typeface="+mj-lt"/>
                <a:ea typeface="Calibri" panose="020F0502020204030204" pitchFamily="34" charset="0"/>
                <a:cs typeface="Times New Roman" panose="02020603050405020304" pitchFamily="18" charset="0"/>
              </a:rPr>
              <a:t> 27</a:t>
            </a:r>
            <a:r>
              <a:rPr lang="en-US" sz="800" dirty="0">
                <a:solidFill>
                  <a:schemeClr val="bg2"/>
                </a:solidFill>
                <a:effectLst/>
                <a:latin typeface="+mj-lt"/>
                <a:ea typeface="Calibri" panose="020F0502020204030204" pitchFamily="34" charset="0"/>
                <a:cs typeface="Times New Roman" panose="02020603050405020304" pitchFamily="18" charset="0"/>
              </a:rPr>
              <a:t>, 1120–1130. </a:t>
            </a:r>
            <a:endParaRPr lang="nl-NL" sz="800" dirty="0">
              <a:solidFill>
                <a:schemeClr val="bg2"/>
              </a:solidFill>
              <a:effectLst/>
              <a:latin typeface="+mj-lt"/>
              <a:ea typeface="Calibri" panose="020F0502020204030204" pitchFamily="34" charset="0"/>
              <a:cs typeface="Times New Roman" panose="02020603050405020304" pitchFamily="18" charset="0"/>
            </a:endParaRPr>
          </a:p>
          <a:p>
            <a:pPr>
              <a:lnSpc>
                <a:spcPct val="200000"/>
              </a:lnSpc>
            </a:pPr>
            <a:r>
              <a:rPr lang="en-US" sz="800" dirty="0">
                <a:solidFill>
                  <a:schemeClr val="bg2"/>
                </a:solidFill>
                <a:effectLst/>
                <a:latin typeface="+mj-lt"/>
                <a:ea typeface="Calibri" panose="020F0502020204030204" pitchFamily="34" charset="0"/>
                <a:cs typeface="Times New Roman" panose="02020603050405020304" pitchFamily="18" charset="0"/>
              </a:rPr>
              <a:t>Bronkhorst, L. H., Meijer, P. C., </a:t>
            </a:r>
            <a:r>
              <a:rPr lang="en-US" sz="800" dirty="0" err="1">
                <a:solidFill>
                  <a:schemeClr val="bg2"/>
                </a:solidFill>
                <a:effectLst/>
                <a:latin typeface="+mj-lt"/>
                <a:ea typeface="Calibri" panose="020F0502020204030204" pitchFamily="34" charset="0"/>
                <a:cs typeface="Times New Roman" panose="02020603050405020304" pitchFamily="18" charset="0"/>
              </a:rPr>
              <a:t>Koster</a:t>
            </a:r>
            <a:r>
              <a:rPr lang="en-US" sz="800" dirty="0">
                <a:solidFill>
                  <a:schemeClr val="bg2"/>
                </a:solidFill>
                <a:effectLst/>
                <a:latin typeface="+mj-lt"/>
                <a:ea typeface="Calibri" panose="020F0502020204030204" pitchFamily="34" charset="0"/>
                <a:cs typeface="Times New Roman" panose="02020603050405020304" pitchFamily="18" charset="0"/>
              </a:rPr>
              <a:t>, B., &amp; </a:t>
            </a:r>
            <a:r>
              <a:rPr lang="en-US" sz="800" dirty="0" err="1">
                <a:solidFill>
                  <a:schemeClr val="bg2"/>
                </a:solidFill>
                <a:effectLst/>
                <a:latin typeface="+mj-lt"/>
                <a:ea typeface="Calibri" panose="020F0502020204030204" pitchFamily="34" charset="0"/>
                <a:cs typeface="Times New Roman" panose="02020603050405020304" pitchFamily="18" charset="0"/>
              </a:rPr>
              <a:t>Vermunt</a:t>
            </a:r>
            <a:r>
              <a:rPr lang="en-US" sz="800" dirty="0">
                <a:solidFill>
                  <a:schemeClr val="bg2"/>
                </a:solidFill>
                <a:effectLst/>
                <a:latin typeface="+mj-lt"/>
                <a:ea typeface="Calibri" panose="020F0502020204030204" pitchFamily="34" charset="0"/>
                <a:cs typeface="Times New Roman" panose="02020603050405020304" pitchFamily="18" charset="0"/>
              </a:rPr>
              <a:t>, J. D. (2014). Deliberate practice </a:t>
            </a:r>
            <a:r>
              <a:rPr lang="en-US" sz="800" dirty="0">
                <a:solidFill>
                  <a:schemeClr val="bg2"/>
                </a:solidFill>
                <a:effectLst/>
                <a:latin typeface="+mj-lt"/>
                <a:ea typeface="Times New Roman" panose="02020603050405020304" pitchFamily="18" charset="0"/>
                <a:cs typeface="Times New Roman" panose="02020603050405020304" pitchFamily="18" charset="0"/>
              </a:rPr>
              <a:t>in teacher education. </a:t>
            </a:r>
            <a:r>
              <a:rPr lang="en-US" sz="800" i="1" dirty="0">
                <a:solidFill>
                  <a:schemeClr val="bg2"/>
                </a:solidFill>
                <a:effectLst/>
                <a:latin typeface="+mj-lt"/>
                <a:ea typeface="Times New Roman" panose="02020603050405020304" pitchFamily="18" charset="0"/>
                <a:cs typeface="Times New Roman" panose="02020603050405020304" pitchFamily="18" charset="0"/>
              </a:rPr>
              <a:t>European Journal of Teacher Education</a:t>
            </a:r>
            <a:r>
              <a:rPr lang="en-US" sz="800" dirty="0">
                <a:solidFill>
                  <a:schemeClr val="bg2"/>
                </a:solidFill>
                <a:effectLst/>
                <a:latin typeface="+mj-lt"/>
                <a:ea typeface="Times New Roman" panose="02020603050405020304" pitchFamily="18" charset="0"/>
                <a:cs typeface="Times New Roman" panose="02020603050405020304" pitchFamily="18" charset="0"/>
              </a:rPr>
              <a:t>,</a:t>
            </a:r>
            <a:r>
              <a:rPr lang="en-US" sz="800" i="1" dirty="0">
                <a:solidFill>
                  <a:schemeClr val="bg2"/>
                </a:solidFill>
                <a:effectLst/>
                <a:latin typeface="+mj-lt"/>
                <a:ea typeface="Times New Roman" panose="02020603050405020304" pitchFamily="18" charset="0"/>
                <a:cs typeface="Times New Roman" panose="02020603050405020304" pitchFamily="18" charset="0"/>
              </a:rPr>
              <a:t> 37</a:t>
            </a:r>
            <a:r>
              <a:rPr lang="en-US" sz="800" dirty="0">
                <a:solidFill>
                  <a:schemeClr val="bg2"/>
                </a:solidFill>
                <a:effectLst/>
                <a:latin typeface="+mj-lt"/>
                <a:ea typeface="Times New Roman" panose="02020603050405020304" pitchFamily="18" charset="0"/>
                <a:cs typeface="Times New Roman" panose="02020603050405020304" pitchFamily="18" charset="0"/>
              </a:rPr>
              <a:t>, 18</a:t>
            </a:r>
            <a:r>
              <a:rPr lang="en-US" sz="800" dirty="0">
                <a:solidFill>
                  <a:schemeClr val="bg2"/>
                </a:solidFill>
                <a:effectLst/>
                <a:latin typeface="+mj-lt"/>
                <a:ea typeface="Calibri" panose="020F0502020204030204" pitchFamily="34" charset="0"/>
                <a:cs typeface="Times New Roman" panose="02020603050405020304" pitchFamily="18" charset="0"/>
              </a:rPr>
              <a:t>–</a:t>
            </a:r>
            <a:r>
              <a:rPr lang="en-US" sz="800" dirty="0">
                <a:solidFill>
                  <a:schemeClr val="bg2"/>
                </a:solidFill>
                <a:effectLst/>
                <a:latin typeface="+mj-lt"/>
                <a:ea typeface="Times New Roman" panose="02020603050405020304" pitchFamily="18" charset="0"/>
                <a:cs typeface="Times New Roman" panose="02020603050405020304" pitchFamily="18" charset="0"/>
              </a:rPr>
              <a:t>34. </a:t>
            </a:r>
            <a:endParaRPr lang="nl-NL" sz="800" dirty="0">
              <a:solidFill>
                <a:schemeClr val="bg2"/>
              </a:solidFill>
              <a:effectLst/>
              <a:latin typeface="+mj-lt"/>
              <a:ea typeface="Calibri" panose="020F0502020204030204" pitchFamily="34" charset="0"/>
              <a:cs typeface="Times New Roman" panose="02020603050405020304" pitchFamily="18" charset="0"/>
            </a:endParaRPr>
          </a:p>
          <a:p>
            <a:endParaRPr lang="nl-NL" sz="800" dirty="0">
              <a:solidFill>
                <a:schemeClr val="bg2"/>
              </a:solidFill>
              <a:latin typeface="+mj-lt"/>
            </a:endParaRPr>
          </a:p>
        </p:txBody>
      </p:sp>
    </p:spTree>
    <p:extLst>
      <p:ext uri="{BB962C8B-B14F-4D97-AF65-F5344CB8AC3E}">
        <p14:creationId xmlns:p14="http://schemas.microsoft.com/office/powerpoint/2010/main" val="1543258429"/>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ijdelijke aanduiding voor inhoud 2">
            <a:extLst>
              <a:ext uri="{FF2B5EF4-FFF2-40B4-BE49-F238E27FC236}">
                <a16:creationId xmlns:a16="http://schemas.microsoft.com/office/drawing/2014/main" id="{09D67387-FFD4-C747-7AE3-2DF7AD1B7985}"/>
              </a:ext>
            </a:extLst>
          </p:cNvPr>
          <p:cNvGraphicFramePr>
            <a:graphicFrameLocks noGrp="1"/>
          </p:cNvGraphicFramePr>
          <p:nvPr>
            <p:ph idx="1"/>
            <p:extLst>
              <p:ext uri="{D42A27DB-BD31-4B8C-83A1-F6EECF244321}">
                <p14:modId xmlns:p14="http://schemas.microsoft.com/office/powerpoint/2010/main" val="1858689232"/>
              </p:ext>
            </p:extLst>
          </p:nvPr>
        </p:nvGraphicFramePr>
        <p:xfrm>
          <a:off x="193284" y="1720840"/>
          <a:ext cx="5828071" cy="3287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kstvak 3">
            <a:extLst>
              <a:ext uri="{FF2B5EF4-FFF2-40B4-BE49-F238E27FC236}">
                <a16:creationId xmlns:a16="http://schemas.microsoft.com/office/drawing/2014/main" id="{D5B3E8CB-5DA1-4DDA-8638-18C2BFC42FD1}"/>
              </a:ext>
            </a:extLst>
          </p:cNvPr>
          <p:cNvSpPr txBox="1"/>
          <p:nvPr/>
        </p:nvSpPr>
        <p:spPr>
          <a:xfrm>
            <a:off x="6392061" y="1720840"/>
            <a:ext cx="5122605" cy="3416320"/>
          </a:xfrm>
          <a:custGeom>
            <a:avLst/>
            <a:gdLst>
              <a:gd name="connsiteX0" fmla="*/ 0 w 5122605"/>
              <a:gd name="connsiteY0" fmla="*/ 0 h 3416320"/>
              <a:gd name="connsiteX1" fmla="*/ 589100 w 5122605"/>
              <a:gd name="connsiteY1" fmla="*/ 0 h 3416320"/>
              <a:gd name="connsiteX2" fmla="*/ 1075747 w 5122605"/>
              <a:gd name="connsiteY2" fmla="*/ 0 h 3416320"/>
              <a:gd name="connsiteX3" fmla="*/ 1818525 w 5122605"/>
              <a:gd name="connsiteY3" fmla="*/ 0 h 3416320"/>
              <a:gd name="connsiteX4" fmla="*/ 2407624 w 5122605"/>
              <a:gd name="connsiteY4" fmla="*/ 0 h 3416320"/>
              <a:gd name="connsiteX5" fmla="*/ 2996724 w 5122605"/>
              <a:gd name="connsiteY5" fmla="*/ 0 h 3416320"/>
              <a:gd name="connsiteX6" fmla="*/ 3739502 w 5122605"/>
              <a:gd name="connsiteY6" fmla="*/ 0 h 3416320"/>
              <a:gd name="connsiteX7" fmla="*/ 4277375 w 5122605"/>
              <a:gd name="connsiteY7" fmla="*/ 0 h 3416320"/>
              <a:gd name="connsiteX8" fmla="*/ 5122605 w 5122605"/>
              <a:gd name="connsiteY8" fmla="*/ 0 h 3416320"/>
              <a:gd name="connsiteX9" fmla="*/ 5122605 w 5122605"/>
              <a:gd name="connsiteY9" fmla="*/ 751590 h 3416320"/>
              <a:gd name="connsiteX10" fmla="*/ 5122605 w 5122605"/>
              <a:gd name="connsiteY10" fmla="*/ 1366528 h 3416320"/>
              <a:gd name="connsiteX11" fmla="*/ 5122605 w 5122605"/>
              <a:gd name="connsiteY11" fmla="*/ 2049792 h 3416320"/>
              <a:gd name="connsiteX12" fmla="*/ 5122605 w 5122605"/>
              <a:gd name="connsiteY12" fmla="*/ 2767219 h 3416320"/>
              <a:gd name="connsiteX13" fmla="*/ 5122605 w 5122605"/>
              <a:gd name="connsiteY13" fmla="*/ 3416320 h 3416320"/>
              <a:gd name="connsiteX14" fmla="*/ 4482279 w 5122605"/>
              <a:gd name="connsiteY14" fmla="*/ 3416320 h 3416320"/>
              <a:gd name="connsiteX15" fmla="*/ 3944406 w 5122605"/>
              <a:gd name="connsiteY15" fmla="*/ 3416320 h 3416320"/>
              <a:gd name="connsiteX16" fmla="*/ 3304080 w 5122605"/>
              <a:gd name="connsiteY16" fmla="*/ 3416320 h 3416320"/>
              <a:gd name="connsiteX17" fmla="*/ 2561303 w 5122605"/>
              <a:gd name="connsiteY17" fmla="*/ 3416320 h 3416320"/>
              <a:gd name="connsiteX18" fmla="*/ 1920977 w 5122605"/>
              <a:gd name="connsiteY18" fmla="*/ 3416320 h 3416320"/>
              <a:gd name="connsiteX19" fmla="*/ 1434329 w 5122605"/>
              <a:gd name="connsiteY19" fmla="*/ 3416320 h 3416320"/>
              <a:gd name="connsiteX20" fmla="*/ 896456 w 5122605"/>
              <a:gd name="connsiteY20" fmla="*/ 3416320 h 3416320"/>
              <a:gd name="connsiteX21" fmla="*/ 0 w 5122605"/>
              <a:gd name="connsiteY21" fmla="*/ 3416320 h 3416320"/>
              <a:gd name="connsiteX22" fmla="*/ 0 w 5122605"/>
              <a:gd name="connsiteY22" fmla="*/ 2733056 h 3416320"/>
              <a:gd name="connsiteX23" fmla="*/ 0 w 5122605"/>
              <a:gd name="connsiteY23" fmla="*/ 2049792 h 3416320"/>
              <a:gd name="connsiteX24" fmla="*/ 0 w 5122605"/>
              <a:gd name="connsiteY24" fmla="*/ 1400691 h 3416320"/>
              <a:gd name="connsiteX25" fmla="*/ 0 w 5122605"/>
              <a:gd name="connsiteY25" fmla="*/ 819917 h 3416320"/>
              <a:gd name="connsiteX26" fmla="*/ 0 w 5122605"/>
              <a:gd name="connsiteY26"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22605" h="3416320" extrusionOk="0">
                <a:moveTo>
                  <a:pt x="0" y="0"/>
                </a:moveTo>
                <a:cubicBezTo>
                  <a:pt x="145605" y="22002"/>
                  <a:pt x="314795" y="-11648"/>
                  <a:pt x="589100" y="0"/>
                </a:cubicBezTo>
                <a:cubicBezTo>
                  <a:pt x="863405" y="11648"/>
                  <a:pt x="899394" y="-20509"/>
                  <a:pt x="1075747" y="0"/>
                </a:cubicBezTo>
                <a:cubicBezTo>
                  <a:pt x="1252100" y="20509"/>
                  <a:pt x="1513042" y="-17845"/>
                  <a:pt x="1818525" y="0"/>
                </a:cubicBezTo>
                <a:cubicBezTo>
                  <a:pt x="2124008" y="17845"/>
                  <a:pt x="2212599" y="-2334"/>
                  <a:pt x="2407624" y="0"/>
                </a:cubicBezTo>
                <a:cubicBezTo>
                  <a:pt x="2602649" y="2334"/>
                  <a:pt x="2751245" y="3368"/>
                  <a:pt x="2996724" y="0"/>
                </a:cubicBezTo>
                <a:cubicBezTo>
                  <a:pt x="3242203" y="-3368"/>
                  <a:pt x="3557520" y="7121"/>
                  <a:pt x="3739502" y="0"/>
                </a:cubicBezTo>
                <a:cubicBezTo>
                  <a:pt x="3921484" y="-7121"/>
                  <a:pt x="4148960" y="-10206"/>
                  <a:pt x="4277375" y="0"/>
                </a:cubicBezTo>
                <a:cubicBezTo>
                  <a:pt x="4405790" y="10206"/>
                  <a:pt x="4923669" y="-38674"/>
                  <a:pt x="5122605" y="0"/>
                </a:cubicBezTo>
                <a:cubicBezTo>
                  <a:pt x="5133658" y="257211"/>
                  <a:pt x="5119694" y="381660"/>
                  <a:pt x="5122605" y="751590"/>
                </a:cubicBezTo>
                <a:cubicBezTo>
                  <a:pt x="5125517" y="1121520"/>
                  <a:pt x="5135600" y="1193916"/>
                  <a:pt x="5122605" y="1366528"/>
                </a:cubicBezTo>
                <a:cubicBezTo>
                  <a:pt x="5109610" y="1539140"/>
                  <a:pt x="5122831" y="1731831"/>
                  <a:pt x="5122605" y="2049792"/>
                </a:cubicBezTo>
                <a:cubicBezTo>
                  <a:pt x="5122379" y="2367753"/>
                  <a:pt x="5088319" y="2461453"/>
                  <a:pt x="5122605" y="2767219"/>
                </a:cubicBezTo>
                <a:cubicBezTo>
                  <a:pt x="5156891" y="3072985"/>
                  <a:pt x="5102973" y="3108931"/>
                  <a:pt x="5122605" y="3416320"/>
                </a:cubicBezTo>
                <a:cubicBezTo>
                  <a:pt x="4837365" y="3395832"/>
                  <a:pt x="4637987" y="3415376"/>
                  <a:pt x="4482279" y="3416320"/>
                </a:cubicBezTo>
                <a:cubicBezTo>
                  <a:pt x="4326571" y="3417264"/>
                  <a:pt x="4109566" y="3420644"/>
                  <a:pt x="3944406" y="3416320"/>
                </a:cubicBezTo>
                <a:cubicBezTo>
                  <a:pt x="3779246" y="3411996"/>
                  <a:pt x="3441540" y="3432559"/>
                  <a:pt x="3304080" y="3416320"/>
                </a:cubicBezTo>
                <a:cubicBezTo>
                  <a:pt x="3166620" y="3400081"/>
                  <a:pt x="2843930" y="3452666"/>
                  <a:pt x="2561303" y="3416320"/>
                </a:cubicBezTo>
                <a:cubicBezTo>
                  <a:pt x="2278676" y="3379974"/>
                  <a:pt x="2184863" y="3424564"/>
                  <a:pt x="1920977" y="3416320"/>
                </a:cubicBezTo>
                <a:cubicBezTo>
                  <a:pt x="1657091" y="3408076"/>
                  <a:pt x="1554988" y="3405879"/>
                  <a:pt x="1434329" y="3416320"/>
                </a:cubicBezTo>
                <a:cubicBezTo>
                  <a:pt x="1313670" y="3426761"/>
                  <a:pt x="1113630" y="3418243"/>
                  <a:pt x="896456" y="3416320"/>
                </a:cubicBezTo>
                <a:cubicBezTo>
                  <a:pt x="679282" y="3414397"/>
                  <a:pt x="321315" y="3420345"/>
                  <a:pt x="0" y="3416320"/>
                </a:cubicBezTo>
                <a:cubicBezTo>
                  <a:pt x="7835" y="3223045"/>
                  <a:pt x="-7063" y="2918097"/>
                  <a:pt x="0" y="2733056"/>
                </a:cubicBezTo>
                <a:cubicBezTo>
                  <a:pt x="7063" y="2548015"/>
                  <a:pt x="-8233" y="2200851"/>
                  <a:pt x="0" y="2049792"/>
                </a:cubicBezTo>
                <a:cubicBezTo>
                  <a:pt x="8233" y="1898733"/>
                  <a:pt x="-22503" y="1684937"/>
                  <a:pt x="0" y="1400691"/>
                </a:cubicBezTo>
                <a:cubicBezTo>
                  <a:pt x="22503" y="1116445"/>
                  <a:pt x="21008" y="1102524"/>
                  <a:pt x="0" y="819917"/>
                </a:cubicBezTo>
                <a:cubicBezTo>
                  <a:pt x="-21008" y="537310"/>
                  <a:pt x="-1993" y="234710"/>
                  <a:pt x="0" y="0"/>
                </a:cubicBezTo>
                <a:close/>
              </a:path>
            </a:pathLst>
          </a:custGeom>
          <a:noFill/>
          <a:ln w="25400">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marL="0" indent="0">
              <a:buNone/>
            </a:pPr>
            <a:r>
              <a:rPr lang="nl-NL" dirty="0">
                <a:solidFill>
                  <a:schemeClr val="accent2">
                    <a:lumMod val="50000"/>
                  </a:schemeClr>
                </a:solidFill>
              </a:rPr>
              <a:t>Verbeteren van je vaardigheid door:</a:t>
            </a:r>
          </a:p>
          <a:p>
            <a:pPr marL="285750" indent="-285750">
              <a:buFont typeface="Arial" panose="020B0604020202020204" pitchFamily="34" charset="0"/>
              <a:buChar char="•"/>
            </a:pPr>
            <a:r>
              <a:rPr lang="nl-NL" dirty="0">
                <a:solidFill>
                  <a:schemeClr val="accent2">
                    <a:lumMod val="50000"/>
                  </a:schemeClr>
                </a:solidFill>
              </a:rPr>
              <a:t>Motivatie, concentratie, inspanning, commitment </a:t>
            </a:r>
          </a:p>
          <a:p>
            <a:pPr marL="285750" indent="-285750">
              <a:buFont typeface="Arial" panose="020B0604020202020204" pitchFamily="34" charset="0"/>
              <a:buChar char="•"/>
            </a:pPr>
            <a:r>
              <a:rPr lang="nl-NL" dirty="0">
                <a:solidFill>
                  <a:schemeClr val="accent2">
                    <a:lumMod val="50000"/>
                  </a:schemeClr>
                </a:solidFill>
              </a:rPr>
              <a:t>Doordacht plan</a:t>
            </a:r>
          </a:p>
          <a:p>
            <a:pPr marL="742950" lvl="1" indent="-285750">
              <a:buFont typeface="Arial" panose="020B0604020202020204" pitchFamily="34" charset="0"/>
              <a:buChar char="•"/>
            </a:pPr>
            <a:r>
              <a:rPr lang="nl-NL" i="1" dirty="0">
                <a:solidFill>
                  <a:schemeClr val="accent2">
                    <a:lumMod val="50000"/>
                  </a:schemeClr>
                </a:solidFill>
              </a:rPr>
              <a:t>Algemeen doel opdelen in specifieke, meetbare subdoelen met oefenactiviteiten </a:t>
            </a:r>
          </a:p>
          <a:p>
            <a:pPr marL="742950" lvl="1" indent="-285750">
              <a:buFont typeface="Arial" panose="020B0604020202020204" pitchFamily="34" charset="0"/>
              <a:buChar char="•"/>
            </a:pPr>
            <a:r>
              <a:rPr lang="nl-NL" i="1" dirty="0">
                <a:solidFill>
                  <a:schemeClr val="accent2">
                    <a:lumMod val="50000"/>
                  </a:schemeClr>
                </a:solidFill>
                <a:sym typeface="Wingdings" panose="05000000000000000000" pitchFamily="2" charset="2"/>
              </a:rPr>
              <a:t>U</a:t>
            </a:r>
            <a:r>
              <a:rPr lang="nl-NL" i="1" dirty="0">
                <a:solidFill>
                  <a:schemeClr val="accent2">
                    <a:lumMod val="50000"/>
                  </a:schemeClr>
                </a:solidFill>
              </a:rPr>
              <a:t>it je comfortzone! No </a:t>
            </a:r>
            <a:r>
              <a:rPr lang="nl-NL" i="1" dirty="0" err="1">
                <a:solidFill>
                  <a:schemeClr val="accent2">
                    <a:lumMod val="50000"/>
                  </a:schemeClr>
                </a:solidFill>
              </a:rPr>
              <a:t>pain</a:t>
            </a:r>
            <a:r>
              <a:rPr lang="nl-NL" i="1" dirty="0">
                <a:solidFill>
                  <a:schemeClr val="accent2">
                    <a:lumMod val="50000"/>
                  </a:schemeClr>
                </a:solidFill>
              </a:rPr>
              <a:t>, no </a:t>
            </a:r>
            <a:r>
              <a:rPr lang="nl-NL" i="1" dirty="0" err="1">
                <a:solidFill>
                  <a:schemeClr val="accent2">
                    <a:lumMod val="50000"/>
                  </a:schemeClr>
                </a:solidFill>
              </a:rPr>
              <a:t>gain</a:t>
            </a:r>
            <a:r>
              <a:rPr lang="nl-NL" i="1" dirty="0">
                <a:solidFill>
                  <a:schemeClr val="accent2">
                    <a:lumMod val="50000"/>
                  </a:schemeClr>
                </a:solidFill>
              </a:rPr>
              <a:t>. </a:t>
            </a:r>
          </a:p>
          <a:p>
            <a:pPr marL="285750" indent="-285750">
              <a:buFont typeface="Arial" panose="020B0604020202020204" pitchFamily="34" charset="0"/>
              <a:buChar char="•"/>
            </a:pPr>
            <a:r>
              <a:rPr lang="nl-NL" dirty="0">
                <a:solidFill>
                  <a:schemeClr val="accent2">
                    <a:lumMod val="50000"/>
                  </a:schemeClr>
                </a:solidFill>
              </a:rPr>
              <a:t>Informatieve feedback</a:t>
            </a:r>
          </a:p>
          <a:p>
            <a:pPr marL="285750" indent="-285750">
              <a:buFont typeface="Arial" panose="020B0604020202020204" pitchFamily="34" charset="0"/>
              <a:buChar char="•"/>
            </a:pPr>
            <a:r>
              <a:rPr lang="nl-NL" dirty="0">
                <a:solidFill>
                  <a:schemeClr val="accent2">
                    <a:lumMod val="50000"/>
                  </a:schemeClr>
                </a:solidFill>
              </a:rPr>
              <a:t>Herhaling</a:t>
            </a:r>
          </a:p>
          <a:p>
            <a:pPr marL="285750" indent="-285750">
              <a:buFont typeface="Arial" panose="020B0604020202020204" pitchFamily="34" charset="0"/>
              <a:buChar char="•"/>
            </a:pPr>
            <a:r>
              <a:rPr lang="nl-NL" dirty="0">
                <a:solidFill>
                  <a:schemeClr val="accent2">
                    <a:lumMod val="50000"/>
                  </a:schemeClr>
                </a:solidFill>
              </a:rPr>
              <a:t>Ontwikkeling van mentale modellen </a:t>
            </a:r>
          </a:p>
          <a:p>
            <a:pPr marL="285750" indent="-285750">
              <a:buFont typeface="Arial" panose="020B0604020202020204" pitchFamily="34" charset="0"/>
              <a:buChar char="•"/>
            </a:pPr>
            <a:r>
              <a:rPr lang="nl-NL" dirty="0">
                <a:solidFill>
                  <a:schemeClr val="accent2">
                    <a:lumMod val="50000"/>
                  </a:schemeClr>
                </a:solidFill>
              </a:rPr>
              <a:t>Begeleiding door een expert</a:t>
            </a:r>
          </a:p>
        </p:txBody>
      </p:sp>
    </p:spTree>
    <p:extLst>
      <p:ext uri="{BB962C8B-B14F-4D97-AF65-F5344CB8AC3E}">
        <p14:creationId xmlns:p14="http://schemas.microsoft.com/office/powerpoint/2010/main" val="41121481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04BC52A-6041-48A1-AB5E-6B57AEB25FAE}"/>
              </a:ext>
            </a:extLst>
          </p:cNvPr>
          <p:cNvSpPr>
            <a:spLocks noGrp="1"/>
          </p:cNvSpPr>
          <p:nvPr>
            <p:ph type="title"/>
          </p:nvPr>
        </p:nvSpPr>
        <p:spPr/>
        <p:txBody>
          <a:bodyPr/>
          <a:lstStyle/>
          <a:p>
            <a:r>
              <a:rPr lang="nl-NL" sz="2600" b="1" dirty="0">
                <a:solidFill>
                  <a:schemeClr val="accent2">
                    <a:lumMod val="50000"/>
                  </a:schemeClr>
                </a:solidFill>
              </a:rPr>
              <a:t>Doelbewuste oefening en kernpraktijken </a:t>
            </a:r>
            <a:r>
              <a:rPr lang="nl-NL" dirty="0">
                <a:solidFill>
                  <a:schemeClr val="accent2">
                    <a:lumMod val="50000"/>
                  </a:schemeClr>
                </a:solidFill>
              </a:rPr>
              <a:t>		</a:t>
            </a:r>
          </a:p>
        </p:txBody>
      </p:sp>
      <p:sp>
        <p:nvSpPr>
          <p:cNvPr id="3" name="Tijdelijke aanduiding voor inhoud 2">
            <a:extLst>
              <a:ext uri="{FF2B5EF4-FFF2-40B4-BE49-F238E27FC236}">
                <a16:creationId xmlns:a16="http://schemas.microsoft.com/office/drawing/2014/main" id="{2816CAE6-2BF4-4C0D-96D8-42C0121DB9A2}"/>
              </a:ext>
            </a:extLst>
          </p:cNvPr>
          <p:cNvSpPr>
            <a:spLocks noGrp="1"/>
          </p:cNvSpPr>
          <p:nvPr>
            <p:ph idx="1"/>
          </p:nvPr>
        </p:nvSpPr>
        <p:spPr>
          <a:xfrm>
            <a:off x="838200" y="1792953"/>
            <a:ext cx="10515600" cy="4699922"/>
          </a:xfrm>
        </p:spPr>
        <p:txBody>
          <a:bodyPr>
            <a:normAutofit/>
          </a:bodyPr>
          <a:lstStyle/>
          <a:p>
            <a:pPr marL="0" indent="0">
              <a:buNone/>
            </a:pPr>
            <a:r>
              <a:rPr lang="nl-NL" sz="2400" dirty="0"/>
              <a:t>Eén vaardigheid staat centraal.</a:t>
            </a:r>
          </a:p>
          <a:p>
            <a:pPr marL="0" indent="0">
              <a:buNone/>
            </a:pPr>
            <a:endParaRPr lang="nl-NL" sz="2400" dirty="0"/>
          </a:p>
          <a:p>
            <a:pPr marL="0" indent="0">
              <a:buNone/>
            </a:pPr>
            <a:r>
              <a:rPr lang="nl-NL" sz="2400" dirty="0"/>
              <a:t>Hieraan wordt gewerkt door:</a:t>
            </a:r>
          </a:p>
          <a:p>
            <a:r>
              <a:rPr lang="nl-NL" sz="2400" dirty="0"/>
              <a:t>Micro teaching </a:t>
            </a:r>
          </a:p>
          <a:p>
            <a:r>
              <a:rPr lang="nl-NL" sz="2400" dirty="0"/>
              <a:t>Peer feedback</a:t>
            </a:r>
          </a:p>
          <a:p>
            <a:r>
              <a:rPr lang="nl-NL" sz="2400" dirty="0"/>
              <a:t>Lesgeven op stage</a:t>
            </a:r>
          </a:p>
          <a:p>
            <a:pPr lvl="1"/>
            <a:r>
              <a:rPr lang="nl-NL" sz="2000" dirty="0"/>
              <a:t>Opbouw in scenario’s </a:t>
            </a:r>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a:p>
            <a:pPr marL="0" indent="0">
              <a:buNone/>
            </a:pPr>
            <a:endParaRPr lang="nl-NL" sz="2400" dirty="0"/>
          </a:p>
        </p:txBody>
      </p:sp>
      <p:sp>
        <p:nvSpPr>
          <p:cNvPr id="7" name="Tekstvak 6">
            <a:extLst>
              <a:ext uri="{FF2B5EF4-FFF2-40B4-BE49-F238E27FC236}">
                <a16:creationId xmlns:a16="http://schemas.microsoft.com/office/drawing/2014/main" id="{EB8DCAD2-416B-4FFD-AD43-70971FA22F10}"/>
              </a:ext>
            </a:extLst>
          </p:cNvPr>
          <p:cNvSpPr txBox="1"/>
          <p:nvPr/>
        </p:nvSpPr>
        <p:spPr>
          <a:xfrm>
            <a:off x="6392061" y="1720840"/>
            <a:ext cx="5122605" cy="3416320"/>
          </a:xfrm>
          <a:custGeom>
            <a:avLst/>
            <a:gdLst>
              <a:gd name="connsiteX0" fmla="*/ 0 w 5122605"/>
              <a:gd name="connsiteY0" fmla="*/ 0 h 3416320"/>
              <a:gd name="connsiteX1" fmla="*/ 589100 w 5122605"/>
              <a:gd name="connsiteY1" fmla="*/ 0 h 3416320"/>
              <a:gd name="connsiteX2" fmla="*/ 1075747 w 5122605"/>
              <a:gd name="connsiteY2" fmla="*/ 0 h 3416320"/>
              <a:gd name="connsiteX3" fmla="*/ 1818525 w 5122605"/>
              <a:gd name="connsiteY3" fmla="*/ 0 h 3416320"/>
              <a:gd name="connsiteX4" fmla="*/ 2407624 w 5122605"/>
              <a:gd name="connsiteY4" fmla="*/ 0 h 3416320"/>
              <a:gd name="connsiteX5" fmla="*/ 2996724 w 5122605"/>
              <a:gd name="connsiteY5" fmla="*/ 0 h 3416320"/>
              <a:gd name="connsiteX6" fmla="*/ 3739502 w 5122605"/>
              <a:gd name="connsiteY6" fmla="*/ 0 h 3416320"/>
              <a:gd name="connsiteX7" fmla="*/ 4277375 w 5122605"/>
              <a:gd name="connsiteY7" fmla="*/ 0 h 3416320"/>
              <a:gd name="connsiteX8" fmla="*/ 5122605 w 5122605"/>
              <a:gd name="connsiteY8" fmla="*/ 0 h 3416320"/>
              <a:gd name="connsiteX9" fmla="*/ 5122605 w 5122605"/>
              <a:gd name="connsiteY9" fmla="*/ 751590 h 3416320"/>
              <a:gd name="connsiteX10" fmla="*/ 5122605 w 5122605"/>
              <a:gd name="connsiteY10" fmla="*/ 1366528 h 3416320"/>
              <a:gd name="connsiteX11" fmla="*/ 5122605 w 5122605"/>
              <a:gd name="connsiteY11" fmla="*/ 2049792 h 3416320"/>
              <a:gd name="connsiteX12" fmla="*/ 5122605 w 5122605"/>
              <a:gd name="connsiteY12" fmla="*/ 2767219 h 3416320"/>
              <a:gd name="connsiteX13" fmla="*/ 5122605 w 5122605"/>
              <a:gd name="connsiteY13" fmla="*/ 3416320 h 3416320"/>
              <a:gd name="connsiteX14" fmla="*/ 4482279 w 5122605"/>
              <a:gd name="connsiteY14" fmla="*/ 3416320 h 3416320"/>
              <a:gd name="connsiteX15" fmla="*/ 3944406 w 5122605"/>
              <a:gd name="connsiteY15" fmla="*/ 3416320 h 3416320"/>
              <a:gd name="connsiteX16" fmla="*/ 3304080 w 5122605"/>
              <a:gd name="connsiteY16" fmla="*/ 3416320 h 3416320"/>
              <a:gd name="connsiteX17" fmla="*/ 2561303 w 5122605"/>
              <a:gd name="connsiteY17" fmla="*/ 3416320 h 3416320"/>
              <a:gd name="connsiteX18" fmla="*/ 1920977 w 5122605"/>
              <a:gd name="connsiteY18" fmla="*/ 3416320 h 3416320"/>
              <a:gd name="connsiteX19" fmla="*/ 1434329 w 5122605"/>
              <a:gd name="connsiteY19" fmla="*/ 3416320 h 3416320"/>
              <a:gd name="connsiteX20" fmla="*/ 896456 w 5122605"/>
              <a:gd name="connsiteY20" fmla="*/ 3416320 h 3416320"/>
              <a:gd name="connsiteX21" fmla="*/ 0 w 5122605"/>
              <a:gd name="connsiteY21" fmla="*/ 3416320 h 3416320"/>
              <a:gd name="connsiteX22" fmla="*/ 0 w 5122605"/>
              <a:gd name="connsiteY22" fmla="*/ 2733056 h 3416320"/>
              <a:gd name="connsiteX23" fmla="*/ 0 w 5122605"/>
              <a:gd name="connsiteY23" fmla="*/ 2049792 h 3416320"/>
              <a:gd name="connsiteX24" fmla="*/ 0 w 5122605"/>
              <a:gd name="connsiteY24" fmla="*/ 1400691 h 3416320"/>
              <a:gd name="connsiteX25" fmla="*/ 0 w 5122605"/>
              <a:gd name="connsiteY25" fmla="*/ 819917 h 3416320"/>
              <a:gd name="connsiteX26" fmla="*/ 0 w 5122605"/>
              <a:gd name="connsiteY26"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5122605" h="3416320" extrusionOk="0">
                <a:moveTo>
                  <a:pt x="0" y="0"/>
                </a:moveTo>
                <a:cubicBezTo>
                  <a:pt x="145605" y="22002"/>
                  <a:pt x="314795" y="-11648"/>
                  <a:pt x="589100" y="0"/>
                </a:cubicBezTo>
                <a:cubicBezTo>
                  <a:pt x="863405" y="11648"/>
                  <a:pt x="899394" y="-20509"/>
                  <a:pt x="1075747" y="0"/>
                </a:cubicBezTo>
                <a:cubicBezTo>
                  <a:pt x="1252100" y="20509"/>
                  <a:pt x="1513042" y="-17845"/>
                  <a:pt x="1818525" y="0"/>
                </a:cubicBezTo>
                <a:cubicBezTo>
                  <a:pt x="2124008" y="17845"/>
                  <a:pt x="2212599" y="-2334"/>
                  <a:pt x="2407624" y="0"/>
                </a:cubicBezTo>
                <a:cubicBezTo>
                  <a:pt x="2602649" y="2334"/>
                  <a:pt x="2751245" y="3368"/>
                  <a:pt x="2996724" y="0"/>
                </a:cubicBezTo>
                <a:cubicBezTo>
                  <a:pt x="3242203" y="-3368"/>
                  <a:pt x="3557520" y="7121"/>
                  <a:pt x="3739502" y="0"/>
                </a:cubicBezTo>
                <a:cubicBezTo>
                  <a:pt x="3921484" y="-7121"/>
                  <a:pt x="4148960" y="-10206"/>
                  <a:pt x="4277375" y="0"/>
                </a:cubicBezTo>
                <a:cubicBezTo>
                  <a:pt x="4405790" y="10206"/>
                  <a:pt x="4923669" y="-38674"/>
                  <a:pt x="5122605" y="0"/>
                </a:cubicBezTo>
                <a:cubicBezTo>
                  <a:pt x="5133658" y="257211"/>
                  <a:pt x="5119694" y="381660"/>
                  <a:pt x="5122605" y="751590"/>
                </a:cubicBezTo>
                <a:cubicBezTo>
                  <a:pt x="5125517" y="1121520"/>
                  <a:pt x="5135600" y="1193916"/>
                  <a:pt x="5122605" y="1366528"/>
                </a:cubicBezTo>
                <a:cubicBezTo>
                  <a:pt x="5109610" y="1539140"/>
                  <a:pt x="5122831" y="1731831"/>
                  <a:pt x="5122605" y="2049792"/>
                </a:cubicBezTo>
                <a:cubicBezTo>
                  <a:pt x="5122379" y="2367753"/>
                  <a:pt x="5088319" y="2461453"/>
                  <a:pt x="5122605" y="2767219"/>
                </a:cubicBezTo>
                <a:cubicBezTo>
                  <a:pt x="5156891" y="3072985"/>
                  <a:pt x="5102973" y="3108931"/>
                  <a:pt x="5122605" y="3416320"/>
                </a:cubicBezTo>
                <a:cubicBezTo>
                  <a:pt x="4837365" y="3395832"/>
                  <a:pt x="4637987" y="3415376"/>
                  <a:pt x="4482279" y="3416320"/>
                </a:cubicBezTo>
                <a:cubicBezTo>
                  <a:pt x="4326571" y="3417264"/>
                  <a:pt x="4109566" y="3420644"/>
                  <a:pt x="3944406" y="3416320"/>
                </a:cubicBezTo>
                <a:cubicBezTo>
                  <a:pt x="3779246" y="3411996"/>
                  <a:pt x="3441540" y="3432559"/>
                  <a:pt x="3304080" y="3416320"/>
                </a:cubicBezTo>
                <a:cubicBezTo>
                  <a:pt x="3166620" y="3400081"/>
                  <a:pt x="2843930" y="3452666"/>
                  <a:pt x="2561303" y="3416320"/>
                </a:cubicBezTo>
                <a:cubicBezTo>
                  <a:pt x="2278676" y="3379974"/>
                  <a:pt x="2184863" y="3424564"/>
                  <a:pt x="1920977" y="3416320"/>
                </a:cubicBezTo>
                <a:cubicBezTo>
                  <a:pt x="1657091" y="3408076"/>
                  <a:pt x="1554988" y="3405879"/>
                  <a:pt x="1434329" y="3416320"/>
                </a:cubicBezTo>
                <a:cubicBezTo>
                  <a:pt x="1313670" y="3426761"/>
                  <a:pt x="1113630" y="3418243"/>
                  <a:pt x="896456" y="3416320"/>
                </a:cubicBezTo>
                <a:cubicBezTo>
                  <a:pt x="679282" y="3414397"/>
                  <a:pt x="321315" y="3420345"/>
                  <a:pt x="0" y="3416320"/>
                </a:cubicBezTo>
                <a:cubicBezTo>
                  <a:pt x="7835" y="3223045"/>
                  <a:pt x="-7063" y="2918097"/>
                  <a:pt x="0" y="2733056"/>
                </a:cubicBezTo>
                <a:cubicBezTo>
                  <a:pt x="7063" y="2548015"/>
                  <a:pt x="-8233" y="2200851"/>
                  <a:pt x="0" y="2049792"/>
                </a:cubicBezTo>
                <a:cubicBezTo>
                  <a:pt x="8233" y="1898733"/>
                  <a:pt x="-22503" y="1684937"/>
                  <a:pt x="0" y="1400691"/>
                </a:cubicBezTo>
                <a:cubicBezTo>
                  <a:pt x="22503" y="1116445"/>
                  <a:pt x="21008" y="1102524"/>
                  <a:pt x="0" y="819917"/>
                </a:cubicBezTo>
                <a:cubicBezTo>
                  <a:pt x="-21008" y="537310"/>
                  <a:pt x="-1993" y="234710"/>
                  <a:pt x="0" y="0"/>
                </a:cubicBezTo>
                <a:close/>
              </a:path>
            </a:pathLst>
          </a:custGeom>
          <a:noFill/>
          <a:ln w="25400">
            <a:solidFill>
              <a:schemeClr val="tx2"/>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a:spAutoFit/>
          </a:bodyPr>
          <a:lstStyle/>
          <a:p>
            <a:pPr marL="0" indent="0">
              <a:buNone/>
            </a:pPr>
            <a:r>
              <a:rPr lang="nl-NL" dirty="0">
                <a:solidFill>
                  <a:schemeClr val="accent2">
                    <a:lumMod val="50000"/>
                  </a:schemeClr>
                </a:solidFill>
              </a:rPr>
              <a:t>Verbeteren van je vaardigheid door:</a:t>
            </a:r>
          </a:p>
          <a:p>
            <a:pPr marL="285750" indent="-285750">
              <a:buFont typeface="Arial" panose="020B0604020202020204" pitchFamily="34" charset="0"/>
              <a:buChar char="•"/>
            </a:pPr>
            <a:r>
              <a:rPr lang="nl-NL" dirty="0">
                <a:solidFill>
                  <a:schemeClr val="accent2">
                    <a:lumMod val="50000"/>
                  </a:schemeClr>
                </a:solidFill>
              </a:rPr>
              <a:t>Motivatie, concentratie, inspanning, commitment </a:t>
            </a:r>
          </a:p>
          <a:p>
            <a:pPr marL="285750" indent="-285750">
              <a:buFont typeface="Arial" panose="020B0604020202020204" pitchFamily="34" charset="0"/>
              <a:buChar char="•"/>
            </a:pPr>
            <a:r>
              <a:rPr lang="nl-NL" dirty="0">
                <a:solidFill>
                  <a:schemeClr val="accent2">
                    <a:lumMod val="50000"/>
                  </a:schemeClr>
                </a:solidFill>
              </a:rPr>
              <a:t>Doordacht plan</a:t>
            </a:r>
          </a:p>
          <a:p>
            <a:pPr marL="742950" lvl="1" indent="-285750">
              <a:buFont typeface="Arial" panose="020B0604020202020204" pitchFamily="34" charset="0"/>
              <a:buChar char="•"/>
            </a:pPr>
            <a:r>
              <a:rPr lang="nl-NL" i="1" dirty="0">
                <a:solidFill>
                  <a:schemeClr val="accent2">
                    <a:lumMod val="50000"/>
                  </a:schemeClr>
                </a:solidFill>
              </a:rPr>
              <a:t>Algemeen doel opdelen in specifieke, meetbare subdoelen met oefenactiviteiten </a:t>
            </a:r>
          </a:p>
          <a:p>
            <a:pPr marL="742950" lvl="1" indent="-285750">
              <a:buFont typeface="Arial" panose="020B0604020202020204" pitchFamily="34" charset="0"/>
              <a:buChar char="•"/>
            </a:pPr>
            <a:r>
              <a:rPr lang="nl-NL" i="1" dirty="0">
                <a:solidFill>
                  <a:schemeClr val="accent2">
                    <a:lumMod val="50000"/>
                  </a:schemeClr>
                </a:solidFill>
                <a:sym typeface="Wingdings" panose="05000000000000000000" pitchFamily="2" charset="2"/>
              </a:rPr>
              <a:t>U</a:t>
            </a:r>
            <a:r>
              <a:rPr lang="nl-NL" i="1" dirty="0">
                <a:solidFill>
                  <a:schemeClr val="accent2">
                    <a:lumMod val="50000"/>
                  </a:schemeClr>
                </a:solidFill>
              </a:rPr>
              <a:t>it je comfortzone! No </a:t>
            </a:r>
            <a:r>
              <a:rPr lang="nl-NL" i="1" dirty="0" err="1">
                <a:solidFill>
                  <a:schemeClr val="accent2">
                    <a:lumMod val="50000"/>
                  </a:schemeClr>
                </a:solidFill>
              </a:rPr>
              <a:t>pain</a:t>
            </a:r>
            <a:r>
              <a:rPr lang="nl-NL" i="1" dirty="0">
                <a:solidFill>
                  <a:schemeClr val="accent2">
                    <a:lumMod val="50000"/>
                  </a:schemeClr>
                </a:solidFill>
              </a:rPr>
              <a:t>, no </a:t>
            </a:r>
            <a:r>
              <a:rPr lang="nl-NL" i="1" dirty="0" err="1">
                <a:solidFill>
                  <a:schemeClr val="accent2">
                    <a:lumMod val="50000"/>
                  </a:schemeClr>
                </a:solidFill>
              </a:rPr>
              <a:t>gain</a:t>
            </a:r>
            <a:r>
              <a:rPr lang="nl-NL" i="1" dirty="0">
                <a:solidFill>
                  <a:schemeClr val="accent2">
                    <a:lumMod val="50000"/>
                  </a:schemeClr>
                </a:solidFill>
              </a:rPr>
              <a:t>. </a:t>
            </a:r>
          </a:p>
          <a:p>
            <a:pPr marL="285750" indent="-285750">
              <a:buFont typeface="Arial" panose="020B0604020202020204" pitchFamily="34" charset="0"/>
              <a:buChar char="•"/>
            </a:pPr>
            <a:r>
              <a:rPr lang="nl-NL" dirty="0">
                <a:solidFill>
                  <a:schemeClr val="accent2">
                    <a:lumMod val="50000"/>
                  </a:schemeClr>
                </a:solidFill>
              </a:rPr>
              <a:t>Informatieve feedback</a:t>
            </a:r>
          </a:p>
          <a:p>
            <a:pPr marL="285750" indent="-285750">
              <a:buFont typeface="Arial" panose="020B0604020202020204" pitchFamily="34" charset="0"/>
              <a:buChar char="•"/>
            </a:pPr>
            <a:r>
              <a:rPr lang="nl-NL" dirty="0">
                <a:solidFill>
                  <a:schemeClr val="accent2">
                    <a:lumMod val="50000"/>
                  </a:schemeClr>
                </a:solidFill>
              </a:rPr>
              <a:t>Herhaling</a:t>
            </a:r>
          </a:p>
          <a:p>
            <a:pPr marL="285750" indent="-285750">
              <a:buFont typeface="Arial" panose="020B0604020202020204" pitchFamily="34" charset="0"/>
              <a:buChar char="•"/>
            </a:pPr>
            <a:r>
              <a:rPr lang="nl-NL" dirty="0">
                <a:solidFill>
                  <a:schemeClr val="accent2">
                    <a:lumMod val="50000"/>
                  </a:schemeClr>
                </a:solidFill>
              </a:rPr>
              <a:t>Ontwikkeling van mentale modellen </a:t>
            </a:r>
          </a:p>
          <a:p>
            <a:pPr marL="285750" indent="-285750">
              <a:buFont typeface="Arial" panose="020B0604020202020204" pitchFamily="34" charset="0"/>
              <a:buChar char="•"/>
            </a:pPr>
            <a:r>
              <a:rPr lang="nl-NL" dirty="0">
                <a:solidFill>
                  <a:schemeClr val="accent2">
                    <a:lumMod val="50000"/>
                  </a:schemeClr>
                </a:solidFill>
              </a:rPr>
              <a:t>Begeleiding door een expert</a:t>
            </a:r>
          </a:p>
        </p:txBody>
      </p:sp>
    </p:spTree>
    <p:extLst>
      <p:ext uri="{BB962C8B-B14F-4D97-AF65-F5344CB8AC3E}">
        <p14:creationId xmlns:p14="http://schemas.microsoft.com/office/powerpoint/2010/main" val="4002086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8"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Afbeelding 4">
            <a:extLst>
              <a:ext uri="{FF2B5EF4-FFF2-40B4-BE49-F238E27FC236}">
                <a16:creationId xmlns:a16="http://schemas.microsoft.com/office/drawing/2014/main" id="{C14253F6-7466-428F-9998-C8078B7CA3BB}"/>
              </a:ext>
            </a:extLst>
          </p:cNvPr>
          <p:cNvPicPr>
            <a:picLocks noChangeAspect="1"/>
          </p:cNvPicPr>
          <p:nvPr/>
        </p:nvPicPr>
        <p:blipFill rotWithShape="1">
          <a:blip r:embed="rId2"/>
          <a:srcRect l="7490" t="31754" r="55252" b="28504"/>
          <a:stretch/>
        </p:blipFill>
        <p:spPr>
          <a:xfrm>
            <a:off x="1092900" y="3294899"/>
            <a:ext cx="9939710" cy="2995175"/>
          </a:xfrm>
          <a:prstGeom prst="rect">
            <a:avLst/>
          </a:prstGeom>
          <a:effectLst>
            <a:glow rad="228600">
              <a:schemeClr val="accent1">
                <a:alpha val="40000"/>
              </a:schemeClr>
            </a:glow>
          </a:effectLst>
        </p:spPr>
      </p:pic>
      <p:sp>
        <p:nvSpPr>
          <p:cNvPr id="3" name="Tijdelijke aanduiding voor inhoud 2">
            <a:extLst>
              <a:ext uri="{FF2B5EF4-FFF2-40B4-BE49-F238E27FC236}">
                <a16:creationId xmlns:a16="http://schemas.microsoft.com/office/drawing/2014/main" id="{A09ABA3C-3673-4BAC-8F27-D42EE8C6D808}"/>
              </a:ext>
            </a:extLst>
          </p:cNvPr>
          <p:cNvSpPr>
            <a:spLocks noGrp="1"/>
          </p:cNvSpPr>
          <p:nvPr>
            <p:ph idx="1"/>
          </p:nvPr>
        </p:nvSpPr>
        <p:spPr>
          <a:xfrm>
            <a:off x="6197631" y="782387"/>
            <a:ext cx="5699769" cy="1970645"/>
          </a:xfrm>
        </p:spPr>
        <p:txBody>
          <a:bodyPr anchor="t">
            <a:normAutofit fontScale="92500"/>
          </a:bodyPr>
          <a:lstStyle/>
          <a:p>
            <a:pPr marL="0" indent="0">
              <a:buNone/>
            </a:pPr>
            <a:r>
              <a:rPr lang="nl-NL" sz="3600" b="1" dirty="0">
                <a:solidFill>
                  <a:srgbClr val="FFFFFF"/>
                </a:solidFill>
                <a:latin typeface="+mj-lt"/>
              </a:rPr>
              <a:t>Lesvoorbereidingsformulier</a:t>
            </a:r>
          </a:p>
          <a:p>
            <a:pPr marL="0" indent="0">
              <a:buNone/>
            </a:pPr>
            <a:endParaRPr lang="nl-NL" b="1" dirty="0">
              <a:solidFill>
                <a:srgbClr val="FFFFFF"/>
              </a:solidFill>
            </a:endParaRPr>
          </a:p>
          <a:p>
            <a:r>
              <a:rPr lang="nl-NL" sz="2200" dirty="0">
                <a:solidFill>
                  <a:srgbClr val="FFFFFF"/>
                </a:solidFill>
              </a:rPr>
              <a:t>Ontwikkelen mentaal beeld van lesverloop </a:t>
            </a:r>
          </a:p>
          <a:p>
            <a:r>
              <a:rPr lang="nl-NL" sz="2200" dirty="0">
                <a:solidFill>
                  <a:srgbClr val="FFFFFF"/>
                </a:solidFill>
              </a:rPr>
              <a:t>Plan om te werken aan leerdoel</a:t>
            </a:r>
          </a:p>
          <a:p>
            <a:pPr marL="0" indent="0">
              <a:buNone/>
            </a:pPr>
            <a:endParaRPr lang="nl-NL" dirty="0">
              <a:solidFill>
                <a:srgbClr val="FFFFFF"/>
              </a:solidFill>
            </a:endParaRPr>
          </a:p>
          <a:p>
            <a:pPr marL="0" indent="0">
              <a:buNone/>
            </a:pPr>
            <a:endParaRPr lang="nl-NL" dirty="0">
              <a:solidFill>
                <a:srgbClr val="FFFFFF"/>
              </a:solidFill>
            </a:endParaRPr>
          </a:p>
        </p:txBody>
      </p:sp>
    </p:spTree>
    <p:extLst>
      <p:ext uri="{BB962C8B-B14F-4D97-AF65-F5344CB8AC3E}">
        <p14:creationId xmlns:p14="http://schemas.microsoft.com/office/powerpoint/2010/main" val="295834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9">
            <a:extLst>
              <a:ext uri="{FF2B5EF4-FFF2-40B4-BE49-F238E27FC236}">
                <a16:creationId xmlns:a16="http://schemas.microsoft.com/office/drawing/2014/main" id="{A65AC7D1-EAA9-48F5-B509-60A7F50BF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2" name="Rectangle 11">
            <a:extLst>
              <a:ext uri="{FF2B5EF4-FFF2-40B4-BE49-F238E27FC236}">
                <a16:creationId xmlns:a16="http://schemas.microsoft.com/office/drawing/2014/main" id="{D6320AF9-619A-4175-865B-5663E1AEF4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063B6EC6-D752-4EE7-908B-F8F19E8C7FE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111313" y="0"/>
            <a:ext cx="1219200" cy="6858000"/>
          </a:xfrm>
          <a:prstGeom prst="line">
            <a:avLst/>
          </a:prstGeom>
          <a:ln w="9525">
            <a:solidFill>
              <a:schemeClr val="accent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EFECD4E8-AD3E-4228-82A2-9461958EA9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3290979" y="3681413"/>
            <a:ext cx="4763558" cy="3176587"/>
          </a:xfrm>
          <a:prstGeom prst="line">
            <a:avLst/>
          </a:prstGeom>
          <a:ln w="9525">
            <a:solidFill>
              <a:schemeClr val="tx1">
                <a:lumMod val="50000"/>
                <a:lumOff val="50000"/>
                <a:alpha val="80000"/>
              </a:schemeClr>
            </a:solidFill>
          </a:ln>
        </p:spPr>
        <p:style>
          <a:lnRef idx="2">
            <a:schemeClr val="accent1"/>
          </a:lnRef>
          <a:fillRef idx="0">
            <a:schemeClr val="accent1"/>
          </a:fillRef>
          <a:effectRef idx="1">
            <a:schemeClr val="accent1"/>
          </a:effectRef>
          <a:fontRef idx="minor">
            <a:schemeClr val="tx1"/>
          </a:fontRef>
        </p:style>
      </p:cxnSp>
      <p:sp>
        <p:nvSpPr>
          <p:cNvPr id="18" name="Rectangle 23">
            <a:extLst>
              <a:ext uri="{FF2B5EF4-FFF2-40B4-BE49-F238E27FC236}">
                <a16:creationId xmlns:a16="http://schemas.microsoft.com/office/drawing/2014/main" id="{7E018740-5C2B-4A41-AC1A-7E68D1EC1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82568"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5">
            <a:extLst>
              <a:ext uri="{FF2B5EF4-FFF2-40B4-BE49-F238E27FC236}">
                <a16:creationId xmlns:a16="http://schemas.microsoft.com/office/drawing/2014/main" id="{166F75A4-C475-4941-8EE2-B80A06A2C1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534"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A032553A-72E8-4B0D-8405-FF9771C9A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3425"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765800AC-C3B9-498E-87BC-29FAE4C76B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5592"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Isosceles Triangle 25">
            <a:extLst>
              <a:ext uri="{FF2B5EF4-FFF2-40B4-BE49-F238E27FC236}">
                <a16:creationId xmlns:a16="http://schemas.microsoft.com/office/drawing/2014/main" id="{1F9D6ACB-2FF4-49F9-978A-E0D5327FC6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72758"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Shape 27">
            <a:extLst>
              <a:ext uri="{FF2B5EF4-FFF2-40B4-BE49-F238E27FC236}">
                <a16:creationId xmlns:a16="http://schemas.microsoft.com/office/drawing/2014/main" id="{A5EC319D-0FEA-4B95-A3EA-01E35672C9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97631" y="-8467"/>
            <a:ext cx="5994369" cy="6866467"/>
          </a:xfrm>
          <a:custGeom>
            <a:avLst/>
            <a:gdLst>
              <a:gd name="connsiteX0" fmla="*/ 0 w 5994369"/>
              <a:gd name="connsiteY0" fmla="*/ 0 h 6866467"/>
              <a:gd name="connsiteX1" fmla="*/ 1249825 w 5994369"/>
              <a:gd name="connsiteY1" fmla="*/ 0 h 6866467"/>
              <a:gd name="connsiteX2" fmla="*/ 1249825 w 5994369"/>
              <a:gd name="connsiteY2" fmla="*/ 8467 h 6866467"/>
              <a:gd name="connsiteX3" fmla="*/ 5994369 w 5994369"/>
              <a:gd name="connsiteY3" fmla="*/ 8467 h 6866467"/>
              <a:gd name="connsiteX4" fmla="*/ 5994369 w 5994369"/>
              <a:gd name="connsiteY4" fmla="*/ 6866467 h 6866467"/>
              <a:gd name="connsiteX5" fmla="*/ 1249825 w 5994369"/>
              <a:gd name="connsiteY5" fmla="*/ 6866467 h 6866467"/>
              <a:gd name="connsiteX6" fmla="*/ 1109382 w 5994369"/>
              <a:gd name="connsiteY6" fmla="*/ 6866467 h 6866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94369" h="6866467">
                <a:moveTo>
                  <a:pt x="0" y="0"/>
                </a:moveTo>
                <a:lnTo>
                  <a:pt x="1249825" y="0"/>
                </a:lnTo>
                <a:lnTo>
                  <a:pt x="1249825" y="8467"/>
                </a:lnTo>
                <a:lnTo>
                  <a:pt x="5994369" y="8467"/>
                </a:lnTo>
                <a:lnTo>
                  <a:pt x="5994369" y="6866467"/>
                </a:lnTo>
                <a:lnTo>
                  <a:pt x="1249825" y="6866467"/>
                </a:lnTo>
                <a:lnTo>
                  <a:pt x="1109382" y="6866467"/>
                </a:ln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el 1">
            <a:extLst>
              <a:ext uri="{FF2B5EF4-FFF2-40B4-BE49-F238E27FC236}">
                <a16:creationId xmlns:a16="http://schemas.microsoft.com/office/drawing/2014/main" id="{2092661A-F329-4769-80BB-18FF03F03E0B}"/>
              </a:ext>
            </a:extLst>
          </p:cNvPr>
          <p:cNvSpPr>
            <a:spLocks noGrp="1"/>
          </p:cNvSpPr>
          <p:nvPr>
            <p:ph type="title"/>
          </p:nvPr>
        </p:nvSpPr>
        <p:spPr>
          <a:xfrm>
            <a:off x="9041244" y="468006"/>
            <a:ext cx="4512989" cy="1172547"/>
          </a:xfrm>
        </p:spPr>
        <p:txBody>
          <a:bodyPr anchor="ctr">
            <a:normAutofit/>
          </a:bodyPr>
          <a:lstStyle/>
          <a:p>
            <a:r>
              <a:rPr lang="nl-NL" b="1" dirty="0">
                <a:solidFill>
                  <a:schemeClr val="bg1"/>
                </a:solidFill>
              </a:rPr>
              <a:t>Kijkwijzer </a:t>
            </a:r>
          </a:p>
        </p:txBody>
      </p:sp>
      <p:pic>
        <p:nvPicPr>
          <p:cNvPr id="5" name="Afbeelding 4">
            <a:extLst>
              <a:ext uri="{FF2B5EF4-FFF2-40B4-BE49-F238E27FC236}">
                <a16:creationId xmlns:a16="http://schemas.microsoft.com/office/drawing/2014/main" id="{82A64E8D-59ED-4A72-8EC2-8BB507A49649}"/>
              </a:ext>
            </a:extLst>
          </p:cNvPr>
          <p:cNvPicPr>
            <a:picLocks noChangeAspect="1"/>
          </p:cNvPicPr>
          <p:nvPr/>
        </p:nvPicPr>
        <p:blipFill rotWithShape="1">
          <a:blip r:embed="rId2"/>
          <a:srcRect l="7578" t="28953" r="57326" b="7481"/>
          <a:stretch/>
        </p:blipFill>
        <p:spPr>
          <a:xfrm>
            <a:off x="324393" y="1465979"/>
            <a:ext cx="8251842" cy="4222359"/>
          </a:xfrm>
          <a:prstGeom prst="rect">
            <a:avLst/>
          </a:prstGeom>
          <a:effectLst>
            <a:glow rad="228600">
              <a:schemeClr val="accent1">
                <a:alpha val="40000"/>
              </a:schemeClr>
            </a:glow>
          </a:effectLst>
        </p:spPr>
      </p:pic>
      <p:sp>
        <p:nvSpPr>
          <p:cNvPr id="3" name="Tijdelijke aanduiding voor inhoud 2">
            <a:extLst>
              <a:ext uri="{FF2B5EF4-FFF2-40B4-BE49-F238E27FC236}">
                <a16:creationId xmlns:a16="http://schemas.microsoft.com/office/drawing/2014/main" id="{4A496C36-8711-45AF-944D-7DC25F7DFE72}"/>
              </a:ext>
            </a:extLst>
          </p:cNvPr>
          <p:cNvSpPr>
            <a:spLocks noGrp="1"/>
          </p:cNvSpPr>
          <p:nvPr>
            <p:ph idx="1"/>
          </p:nvPr>
        </p:nvSpPr>
        <p:spPr>
          <a:xfrm>
            <a:off x="8576235" y="2117026"/>
            <a:ext cx="3533937" cy="3941460"/>
          </a:xfrm>
        </p:spPr>
        <p:txBody>
          <a:bodyPr anchor="t">
            <a:normAutofit/>
          </a:bodyPr>
          <a:lstStyle/>
          <a:p>
            <a:r>
              <a:rPr lang="nl-NL" sz="2000" dirty="0">
                <a:solidFill>
                  <a:schemeClr val="bg1"/>
                </a:solidFill>
              </a:rPr>
              <a:t>Ontwikkelen van een mentaal model </a:t>
            </a:r>
          </a:p>
          <a:p>
            <a:r>
              <a:rPr lang="nl-NL" sz="2000" dirty="0">
                <a:solidFill>
                  <a:schemeClr val="bg1"/>
                </a:solidFill>
              </a:rPr>
              <a:t>Stellen van leerdoelen en het maken van een plan</a:t>
            </a:r>
          </a:p>
          <a:p>
            <a:r>
              <a:rPr lang="nl-NL" sz="2000" dirty="0">
                <a:solidFill>
                  <a:schemeClr val="bg1"/>
                </a:solidFill>
              </a:rPr>
              <a:t>Geven van informatieve feedback (zo concreet en specifiek mogelijk)</a:t>
            </a:r>
          </a:p>
          <a:p>
            <a:endParaRPr lang="nl-NL" sz="2000" dirty="0">
              <a:solidFill>
                <a:schemeClr val="bg1"/>
              </a:solidFill>
            </a:endParaRPr>
          </a:p>
        </p:txBody>
      </p:sp>
    </p:spTree>
    <p:extLst>
      <p:ext uri="{BB962C8B-B14F-4D97-AF65-F5344CB8AC3E}">
        <p14:creationId xmlns:p14="http://schemas.microsoft.com/office/powerpoint/2010/main" val="2238600757"/>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1256</Words>
  <Application>Microsoft Office PowerPoint</Application>
  <PresentationFormat>Breedbeeld</PresentationFormat>
  <Paragraphs>124</Paragraphs>
  <Slides>17</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17</vt:i4>
      </vt:variant>
    </vt:vector>
  </HeadingPairs>
  <TitlesOfParts>
    <vt:vector size="22" baseType="lpstr">
      <vt:lpstr>Arial</vt:lpstr>
      <vt:lpstr>Calibri</vt:lpstr>
      <vt:lpstr>Trebuchet MS</vt:lpstr>
      <vt:lpstr>Wingdings 3</vt:lpstr>
      <vt:lpstr>Facet</vt:lpstr>
      <vt:lpstr>Deliberate practice en Kernpraktijken </vt:lpstr>
      <vt:lpstr>PowerPoint-presentatie</vt:lpstr>
      <vt:lpstr>PowerPoint-presentatie</vt:lpstr>
      <vt:lpstr>Doelbewuste oefening </vt:lpstr>
      <vt:lpstr>Doelbewuste oefening door leraren in opleiding</vt:lpstr>
      <vt:lpstr>PowerPoint-presentatie</vt:lpstr>
      <vt:lpstr>Doelbewuste oefening en kernpraktijken   </vt:lpstr>
      <vt:lpstr>PowerPoint-presentatie</vt:lpstr>
      <vt:lpstr>Kijkwijzer </vt:lpstr>
      <vt:lpstr>Tips begeleiding studenten</vt:lpstr>
      <vt:lpstr>PowerPoint-presentatie</vt:lpstr>
      <vt:lpstr>PowerPoint-presentatie</vt:lpstr>
      <vt:lpstr>PowerPoint-presentatie</vt:lpstr>
      <vt:lpstr>PowerPoint-presentatie</vt:lpstr>
      <vt:lpstr>PowerPoint-presentatie</vt:lpstr>
      <vt:lpstr>Reflectie en uitwisseling  </vt:lpstr>
      <vt:lpstr>Leestip</vt:lpstr>
    </vt:vector>
  </TitlesOfParts>
  <Company>Saxion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Hoe word en blijf ik een topleerkracht</dc:title>
  <dc:creator>Saxion</dc:creator>
  <cp:lastModifiedBy>Margreet Verduijn - Meijer</cp:lastModifiedBy>
  <cp:revision>56</cp:revision>
  <dcterms:created xsi:type="dcterms:W3CDTF">2019-09-19T13:15:09Z</dcterms:created>
  <dcterms:modified xsi:type="dcterms:W3CDTF">2022-04-19T07:58:56Z</dcterms:modified>
</cp:coreProperties>
</file>